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8"/>
  </p:notesMasterIdLst>
  <p:handoutMasterIdLst>
    <p:handoutMasterId r:id="rId39"/>
  </p:handoutMasterIdLst>
  <p:sldIdLst>
    <p:sldId id="395" r:id="rId2"/>
    <p:sldId id="404" r:id="rId3"/>
    <p:sldId id="393" r:id="rId4"/>
    <p:sldId id="405" r:id="rId5"/>
    <p:sldId id="443" r:id="rId6"/>
    <p:sldId id="444" r:id="rId7"/>
    <p:sldId id="478" r:id="rId8"/>
    <p:sldId id="476" r:id="rId9"/>
    <p:sldId id="477" r:id="rId10"/>
    <p:sldId id="506" r:id="rId11"/>
    <p:sldId id="475" r:id="rId12"/>
    <p:sldId id="507" r:id="rId13"/>
    <p:sldId id="508" r:id="rId14"/>
    <p:sldId id="495" r:id="rId15"/>
    <p:sldId id="496" r:id="rId16"/>
    <p:sldId id="497" r:id="rId17"/>
    <p:sldId id="498" r:id="rId18"/>
    <p:sldId id="499" r:id="rId19"/>
    <p:sldId id="500" r:id="rId20"/>
    <p:sldId id="501" r:id="rId21"/>
    <p:sldId id="502" r:id="rId22"/>
    <p:sldId id="503" r:id="rId23"/>
    <p:sldId id="481" r:id="rId24"/>
    <p:sldId id="451" r:id="rId25"/>
    <p:sldId id="482" r:id="rId26"/>
    <p:sldId id="489" r:id="rId27"/>
    <p:sldId id="486" r:id="rId28"/>
    <p:sldId id="479" r:id="rId29"/>
    <p:sldId id="485" r:id="rId30"/>
    <p:sldId id="490" r:id="rId31"/>
    <p:sldId id="483" r:id="rId32"/>
    <p:sldId id="484" r:id="rId33"/>
    <p:sldId id="487" r:id="rId34"/>
    <p:sldId id="472" r:id="rId35"/>
    <p:sldId id="473" r:id="rId36"/>
    <p:sldId id="394" r:id="rId37"/>
  </p:sldIdLst>
  <p:sldSz cx="9144000" cy="6858000" type="screen4x3"/>
  <p:notesSz cx="6794500" cy="9931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584">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guide id="3" orient="horz" pos="3127">
          <p15:clr>
            <a:srgbClr val="A4A3A4"/>
          </p15:clr>
        </p15:guide>
        <p15:guide id="4" pos="2160">
          <p15:clr>
            <a:srgbClr val="A4A3A4"/>
          </p15:clr>
        </p15:guide>
        <p15:guide id="5" orient="horz" pos="2929">
          <p15:clr>
            <a:srgbClr val="A4A3A4"/>
          </p15:clr>
        </p15:guide>
        <p15:guide id="6" orient="horz" pos="3129">
          <p15:clr>
            <a:srgbClr val="A4A3A4"/>
          </p15:clr>
        </p15:guide>
        <p15:guide id="7" pos="2188">
          <p15:clr>
            <a:srgbClr val="A4A3A4"/>
          </p15:clr>
        </p15:guide>
        <p15:guide id="8"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1D2B"/>
    <a:srgbClr val="CC0099"/>
    <a:srgbClr val="800080"/>
    <a:srgbClr val="009999"/>
    <a:srgbClr val="AAA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7" autoAdjust="0"/>
    <p:restoredTop sz="86495" autoAdjust="0"/>
  </p:normalViewPr>
  <p:slideViewPr>
    <p:cSldViewPr>
      <p:cViewPr varScale="1">
        <p:scale>
          <a:sx n="87" d="100"/>
          <a:sy n="87" d="100"/>
        </p:scale>
        <p:origin x="-546" y="-84"/>
      </p:cViewPr>
      <p:guideLst>
        <p:guide orient="horz" pos="584"/>
        <p:guide pos="2880"/>
      </p:guideLst>
    </p:cSldViewPr>
  </p:slideViewPr>
  <p:outlineViewPr>
    <p:cViewPr>
      <p:scale>
        <a:sx n="33" d="100"/>
        <a:sy n="33" d="100"/>
      </p:scale>
      <p:origin x="258" y="64620"/>
    </p:cViewPr>
  </p:outlineViewPr>
  <p:notesTextViewPr>
    <p:cViewPr>
      <p:scale>
        <a:sx n="100" d="100"/>
        <a:sy n="100" d="100"/>
      </p:scale>
      <p:origin x="0" y="0"/>
    </p:cViewPr>
  </p:notesTextViewPr>
  <p:notesViewPr>
    <p:cSldViewPr>
      <p:cViewPr varScale="1">
        <p:scale>
          <a:sx n="65" d="100"/>
          <a:sy n="65" d="100"/>
        </p:scale>
        <p:origin x="-2034" y="-102"/>
      </p:cViewPr>
      <p:guideLst>
        <p:guide orient="horz" pos="2928"/>
        <p:guide orient="horz" pos="3127"/>
        <p:guide orient="horz" pos="2929"/>
        <p:guide orient="horz" pos="3129"/>
        <p:guide pos="2208"/>
        <p:guide pos="2160"/>
        <p:guide pos="218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4812"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8103" y="0"/>
            <a:ext cx="2944812" cy="496888"/>
          </a:xfrm>
          <a:prstGeom prst="rect">
            <a:avLst/>
          </a:prstGeom>
        </p:spPr>
        <p:txBody>
          <a:bodyPr vert="horz" lIns="91440" tIns="45720" rIns="91440" bIns="45720" rtlCol="0"/>
          <a:lstStyle>
            <a:lvl1pPr algn="r">
              <a:defRPr sz="1200"/>
            </a:lvl1pPr>
          </a:lstStyle>
          <a:p>
            <a:fld id="{9ACFBDE7-3792-4998-BB52-FFD7BE0760E8}" type="datetimeFigureOut">
              <a:rPr lang="en-GB" smtClean="0"/>
              <a:t>20/11/2014</a:t>
            </a:fld>
            <a:endParaRPr lang="en-GB" dirty="0"/>
          </a:p>
        </p:txBody>
      </p:sp>
      <p:sp>
        <p:nvSpPr>
          <p:cNvPr id="4" name="Footer Placeholder 3"/>
          <p:cNvSpPr>
            <a:spLocks noGrp="1"/>
          </p:cNvSpPr>
          <p:nvPr>
            <p:ph type="ftr" sz="quarter" idx="2"/>
          </p:nvPr>
        </p:nvSpPr>
        <p:spPr>
          <a:xfrm>
            <a:off x="2" y="9432925"/>
            <a:ext cx="2944812" cy="49688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8103" y="9432925"/>
            <a:ext cx="2944812" cy="496888"/>
          </a:xfrm>
          <a:prstGeom prst="rect">
            <a:avLst/>
          </a:prstGeom>
        </p:spPr>
        <p:txBody>
          <a:bodyPr vert="horz" lIns="91440" tIns="45720" rIns="91440" bIns="45720" rtlCol="0" anchor="b"/>
          <a:lstStyle>
            <a:lvl1pPr algn="r">
              <a:defRPr sz="1200"/>
            </a:lvl1pPr>
          </a:lstStyle>
          <a:p>
            <a:fld id="{2167C8BC-6C6E-4F2A-806D-1B9F174A4F4C}" type="slidenum">
              <a:rPr lang="en-GB" smtClean="0"/>
              <a:t>‹#›</a:t>
            </a:fld>
            <a:endParaRPr lang="en-GB" dirty="0"/>
          </a:p>
        </p:txBody>
      </p:sp>
    </p:spTree>
    <p:extLst>
      <p:ext uri="{BB962C8B-B14F-4D97-AF65-F5344CB8AC3E}">
        <p14:creationId xmlns:p14="http://schemas.microsoft.com/office/powerpoint/2010/main" val="1362225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2"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ＭＳ Ｐゴシック" pitchFamily="1" charset="-128"/>
              </a:defRPr>
            </a:lvl1pPr>
          </a:lstStyle>
          <a:p>
            <a:pPr>
              <a:defRPr/>
            </a:pPr>
            <a:endParaRPr lang="en-US" dirty="0"/>
          </a:p>
        </p:txBody>
      </p:sp>
      <p:sp>
        <p:nvSpPr>
          <p:cNvPr id="12291" name="Rectangle 3"/>
          <p:cNvSpPr>
            <a:spLocks noGrp="1" noChangeArrowheads="1"/>
          </p:cNvSpPr>
          <p:nvPr>
            <p:ph type="dt" idx="1"/>
          </p:nvPr>
        </p:nvSpPr>
        <p:spPr bwMode="auto">
          <a:xfrm>
            <a:off x="3849691" y="0"/>
            <a:ext cx="2944811"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ＭＳ Ｐゴシック" pitchFamily="1" charset="-128"/>
              </a:defRPr>
            </a:lvl1pPr>
          </a:lstStyle>
          <a:p>
            <a:pPr>
              <a:defRPr/>
            </a:pPr>
            <a:endParaRPr lang="en-US" dirty="0"/>
          </a:p>
        </p:txBody>
      </p:sp>
      <p:sp>
        <p:nvSpPr>
          <p:cNvPr id="11268"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06463" y="4718052"/>
            <a:ext cx="4981575" cy="4468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2" y="9434517"/>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ＭＳ Ｐゴシック" pitchFamily="1" charset="-128"/>
              </a:defRPr>
            </a:lvl1pPr>
          </a:lstStyle>
          <a:p>
            <a:pPr>
              <a:defRPr/>
            </a:pPr>
            <a:endParaRPr lang="en-US" dirty="0"/>
          </a:p>
        </p:txBody>
      </p:sp>
      <p:sp>
        <p:nvSpPr>
          <p:cNvPr id="12295" name="Rectangle 7"/>
          <p:cNvSpPr>
            <a:spLocks noGrp="1" noChangeArrowheads="1"/>
          </p:cNvSpPr>
          <p:nvPr>
            <p:ph type="sldNum" sz="quarter" idx="5"/>
          </p:nvPr>
        </p:nvSpPr>
        <p:spPr bwMode="auto">
          <a:xfrm>
            <a:off x="3849691" y="9434517"/>
            <a:ext cx="2944811"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ＭＳ Ｐゴシック" pitchFamily="1" charset="-128"/>
              </a:defRPr>
            </a:lvl1pPr>
          </a:lstStyle>
          <a:p>
            <a:pPr>
              <a:defRPr/>
            </a:pPr>
            <a:fld id="{93D0BBCD-2455-4E15-9B51-B7A51E67334B}" type="slidenum">
              <a:rPr lang="en-US"/>
              <a:pPr>
                <a:defRPr/>
              </a:pPr>
              <a:t>‹#›</a:t>
            </a:fld>
            <a:endParaRPr lang="en-US" dirty="0"/>
          </a:p>
        </p:txBody>
      </p:sp>
    </p:spTree>
    <p:extLst>
      <p:ext uri="{BB962C8B-B14F-4D97-AF65-F5344CB8AC3E}">
        <p14:creationId xmlns:p14="http://schemas.microsoft.com/office/powerpoint/2010/main" val="1090297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331475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3D0BBCD-2455-4E15-9B51-B7A51E67334B}" type="slidenum">
              <a:rPr lang="en-US" smtClean="0"/>
              <a:pPr>
                <a:defRPr/>
              </a:pPr>
              <a:t>10</a:t>
            </a:fld>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526837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3D0BBCD-2455-4E15-9B51-B7A51E67334B}" type="slidenum">
              <a:rPr lang="en-US" smtClean="0"/>
              <a:pPr>
                <a:defRPr/>
              </a:pPr>
              <a:t>14</a:t>
            </a:fld>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3D0BBCD-2455-4E15-9B51-B7A51E67334B}" type="slidenum">
              <a:rPr lang="en-US" smtClean="0"/>
              <a:pPr>
                <a:defRPr/>
              </a:pPr>
              <a:t>15</a:t>
            </a:fld>
            <a:endParaRPr lang="en-US" dirty="0"/>
          </a:p>
        </p:txBody>
      </p:sp>
    </p:spTree>
    <p:extLst>
      <p:ext uri="{BB962C8B-B14F-4D97-AF65-F5344CB8AC3E}">
        <p14:creationId xmlns:p14="http://schemas.microsoft.com/office/powerpoint/2010/main" val="2066235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3D0BBCD-2455-4E15-9B51-B7A51E67334B}" type="slidenum">
              <a:rPr lang="en-US" smtClean="0"/>
              <a:pPr>
                <a:defRPr/>
              </a:pPr>
              <a:t>16</a:t>
            </a:fld>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3D0BBCD-2455-4E15-9B51-B7A51E67334B}"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2066235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3D0BBCD-2455-4E15-9B51-B7A51E67334B}" type="slidenum">
              <a:rPr lang="en-US" smtClean="0"/>
              <a:pPr>
                <a:defRPr/>
              </a:pPr>
              <a:t>18</a:t>
            </a:fld>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3D0BBCD-2455-4E15-9B51-B7A51E67334B}" type="slidenum">
              <a:rPr lang="en-US" smtClean="0"/>
              <a:pPr>
                <a:defRPr/>
              </a:pPr>
              <a:t>19</a:t>
            </a:fld>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331475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3D0BBCD-2455-4E15-9B51-B7A51E67334B}" type="slidenum">
              <a:rPr lang="en-US" smtClean="0"/>
              <a:pPr>
                <a:defRPr/>
              </a:pPr>
              <a:t>20</a:t>
            </a:fld>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3D0BBCD-2455-4E15-9B51-B7A51E67334B}" type="slidenum">
              <a:rPr lang="en-US" smtClean="0"/>
              <a:pPr>
                <a:defRPr/>
              </a:pPr>
              <a:t>21</a:t>
            </a:fld>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3D0BBCD-2455-4E15-9B51-B7A51E67334B}" type="slidenum">
              <a:rPr lang="en-US" smtClean="0"/>
              <a:pPr>
                <a:defRPr/>
              </a:pPr>
              <a:t>22</a:t>
            </a:fld>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331475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1033518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170598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7" name="Rectangle 3"/>
          <p:cNvSpPr>
            <a:spLocks noGrp="1" noChangeArrowheads="1"/>
          </p:cNvSpPr>
          <p:nvPr>
            <p:ph type="ctrTitle"/>
          </p:nvPr>
        </p:nvSpPr>
        <p:spPr>
          <a:xfrm>
            <a:off x="358775" y="1798638"/>
            <a:ext cx="7772400" cy="762000"/>
          </a:xfrm>
        </p:spPr>
        <p:txBody>
          <a:bodyPr/>
          <a:lstStyle>
            <a:lvl1pPr>
              <a:lnSpc>
                <a:spcPts val="2700"/>
              </a:lnSpc>
              <a:defRPr sz="2500">
                <a:solidFill>
                  <a:schemeClr val="tx1"/>
                </a:solidFill>
              </a:defRPr>
            </a:lvl1pPr>
          </a:lstStyle>
          <a:p>
            <a:pPr lvl="0"/>
            <a:r>
              <a:rPr lang="en-US" noProof="0" smtClean="0"/>
              <a:t>Click to edit Master title style</a:t>
            </a:r>
          </a:p>
        </p:txBody>
      </p:sp>
      <p:sp>
        <p:nvSpPr>
          <p:cNvPr id="6148" name="Rectangle 4"/>
          <p:cNvSpPr>
            <a:spLocks noGrp="1" noChangeArrowheads="1"/>
          </p:cNvSpPr>
          <p:nvPr>
            <p:ph type="subTitle" idx="1"/>
          </p:nvPr>
        </p:nvSpPr>
        <p:spPr>
          <a:xfrm>
            <a:off x="358775" y="3238500"/>
            <a:ext cx="6400800" cy="1752600"/>
          </a:xfrm>
        </p:spPr>
        <p:txBody>
          <a:bodyPr/>
          <a:lstStyle>
            <a:lvl1pPr marL="479425" indent="-479425">
              <a:lnSpc>
                <a:spcPts val="2400"/>
              </a:lnSpc>
              <a:buFontTx/>
              <a:buBlip>
                <a:blip r:embed="rId2"/>
              </a:buBlip>
              <a:defRPr sz="2200">
                <a:latin typeface="45 Helvetica Light" pitchFamily="1" charset="0"/>
              </a:defRPr>
            </a:lvl1pPr>
          </a:lstStyle>
          <a:p>
            <a:pPr lvl="0"/>
            <a:r>
              <a:rPr lang="en-US" noProof="0" smtClean="0"/>
              <a:t>Click to edit Master subtitle style</a:t>
            </a:r>
          </a:p>
        </p:txBody>
      </p:sp>
    </p:spTree>
    <p:extLst>
      <p:ext uri="{BB962C8B-B14F-4D97-AF65-F5344CB8AC3E}">
        <p14:creationId xmlns:p14="http://schemas.microsoft.com/office/powerpoint/2010/main" val="197296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8128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88075" y="2698750"/>
            <a:ext cx="1943100" cy="3473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8775" y="2698750"/>
            <a:ext cx="5676900" cy="3473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986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2233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6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8775" y="3352800"/>
            <a:ext cx="3810000" cy="2819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21175" y="3352800"/>
            <a:ext cx="3810000" cy="2819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34117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22057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75976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147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7083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93757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2698750"/>
            <a:ext cx="77724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58775" y="3352800"/>
            <a:ext cx="7772400"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p:titleStyle>
    <p:bodyStyle>
      <a:lvl1pPr marL="342900" indent="-342900" algn="l" rtl="0" eaLnBrk="0" fontAlgn="base" hangingPunct="0">
        <a:lnSpc>
          <a:spcPts val="2700"/>
        </a:lnSpc>
        <a:spcBef>
          <a:spcPct val="20000"/>
        </a:spcBef>
        <a:spcAft>
          <a:spcPct val="0"/>
        </a:spcAft>
        <a:defRPr sz="25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ea typeface="+mn-ea"/>
        </a:defRPr>
      </a:lvl2pPr>
      <a:lvl3pPr marL="1143000" indent="-228600" algn="l" rtl="0" eaLnBrk="0" fontAlgn="base" hangingPunct="0">
        <a:spcBef>
          <a:spcPct val="20000"/>
        </a:spcBef>
        <a:spcAft>
          <a:spcPct val="0"/>
        </a:spcAft>
        <a:buChar char="•"/>
        <a:defRPr sz="2400">
          <a:solidFill>
            <a:schemeClr val="tx1"/>
          </a:solidFill>
          <a:latin typeface="Arial" charset="0"/>
          <a:ea typeface="+mn-ea"/>
        </a:defRPr>
      </a:lvl3pPr>
      <a:lvl4pPr marL="1600200" indent="-228600" algn="l" rtl="0" eaLnBrk="0" fontAlgn="base" hangingPunct="0">
        <a:spcBef>
          <a:spcPct val="20000"/>
        </a:spcBef>
        <a:spcAft>
          <a:spcPct val="0"/>
        </a:spcAft>
        <a:buChar char="–"/>
        <a:defRPr sz="2000">
          <a:solidFill>
            <a:schemeClr val="tx1"/>
          </a:solidFill>
          <a:latin typeface="Arial" charset="0"/>
          <a:ea typeface="+mn-ea"/>
        </a:defRPr>
      </a:lvl4pPr>
      <a:lvl5pPr marL="2057400" indent="-228600" algn="l" rtl="0" eaLnBrk="0" fontAlgn="base" hangingPunct="0">
        <a:spcBef>
          <a:spcPct val="20000"/>
        </a:spcBef>
        <a:spcAft>
          <a:spcPct val="0"/>
        </a:spcAft>
        <a:buChar char="»"/>
        <a:defRPr sz="2000">
          <a:solidFill>
            <a:schemeClr val="tx1"/>
          </a:solidFill>
          <a:latin typeface="Arial" charset="0"/>
          <a:ea typeface="+mn-ea"/>
        </a:defRPr>
      </a:lvl5pPr>
      <a:lvl6pPr marL="2514600" indent="-228600" algn="l" rtl="0" fontAlgn="base">
        <a:spcBef>
          <a:spcPct val="20000"/>
        </a:spcBef>
        <a:spcAft>
          <a:spcPct val="0"/>
        </a:spcAft>
        <a:buChar char="»"/>
        <a:defRPr sz="2000">
          <a:solidFill>
            <a:schemeClr val="tx1"/>
          </a:solidFill>
          <a:latin typeface="Arial" charset="0"/>
          <a:ea typeface="+mn-ea"/>
        </a:defRPr>
      </a:lvl6pPr>
      <a:lvl7pPr marL="2971800" indent="-228600" algn="l" rtl="0" fontAlgn="base">
        <a:spcBef>
          <a:spcPct val="20000"/>
        </a:spcBef>
        <a:spcAft>
          <a:spcPct val="0"/>
        </a:spcAft>
        <a:buChar char="»"/>
        <a:defRPr sz="2000">
          <a:solidFill>
            <a:schemeClr val="tx1"/>
          </a:solidFill>
          <a:latin typeface="Arial" charset="0"/>
          <a:ea typeface="+mn-ea"/>
        </a:defRPr>
      </a:lvl7pPr>
      <a:lvl8pPr marL="3429000" indent="-228600" algn="l" rtl="0" fontAlgn="base">
        <a:spcBef>
          <a:spcPct val="20000"/>
        </a:spcBef>
        <a:spcAft>
          <a:spcPct val="0"/>
        </a:spcAft>
        <a:buChar char="»"/>
        <a:defRPr sz="2000">
          <a:solidFill>
            <a:schemeClr val="tx1"/>
          </a:solidFill>
          <a:latin typeface="Arial" charset="0"/>
          <a:ea typeface="+mn-ea"/>
        </a:defRPr>
      </a:lvl8pPr>
      <a:lvl9pPr marL="3886200" indent="-228600" algn="l" rtl="0" fontAlgn="base">
        <a:spcBef>
          <a:spcPct val="20000"/>
        </a:spcBef>
        <a:spcAft>
          <a:spcPct val="0"/>
        </a:spcAft>
        <a:buChar char="»"/>
        <a:defRPr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23056" y="1093576"/>
            <a:ext cx="8713440" cy="4855704"/>
          </a:xfrm>
        </p:spPr>
        <p:txBody>
          <a:bodyPr/>
          <a:lstStyle/>
          <a:p>
            <a:pPr algn="ctr" eaLnBrk="1" hangingPunct="1"/>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i="1" dirty="0" smtClean="0"/>
              <a:t/>
            </a:r>
            <a:br>
              <a:rPr lang="en-US" sz="2400" i="1" dirty="0" smtClean="0"/>
            </a:br>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b="1" i="1" dirty="0" smtClean="0">
                <a:solidFill>
                  <a:schemeClr val="tx1"/>
                </a:solidFill>
                <a:latin typeface="Baskerville Old Face" pitchFamily="18" charset="0"/>
              </a:rPr>
              <a:t/>
            </a:r>
            <a:br>
              <a:rPr lang="en-US" sz="2400" b="1" i="1" dirty="0" smtClean="0">
                <a:solidFill>
                  <a:schemeClr val="tx1"/>
                </a:solidFill>
                <a:latin typeface="Baskerville Old Face" pitchFamily="18" charset="0"/>
              </a:rPr>
            </a:br>
            <a:r>
              <a:rPr lang="en-US" sz="2400" b="1" i="1" dirty="0" smtClean="0">
                <a:solidFill>
                  <a:schemeClr val="tx1"/>
                </a:solidFill>
                <a:latin typeface="Baskerville Old Face" pitchFamily="18" charset="0"/>
              </a:rPr>
              <a:t/>
            </a:r>
            <a:br>
              <a:rPr lang="en-US" sz="2400" b="1" i="1" dirty="0" smtClean="0">
                <a:solidFill>
                  <a:schemeClr val="tx1"/>
                </a:solidFill>
                <a:latin typeface="Baskerville Old Face" pitchFamily="18" charset="0"/>
              </a:rPr>
            </a:br>
            <a:r>
              <a:rPr lang="en-US" sz="2400" i="1" dirty="0"/>
              <a:t/>
            </a:r>
            <a:br>
              <a:rPr lang="en-US" sz="2400" i="1" dirty="0"/>
            </a:br>
            <a:endParaRPr lang="en-US" sz="2400" b="1" dirty="0" smtClean="0">
              <a:solidFill>
                <a:schemeClr val="tx1"/>
              </a:solidFill>
            </a:endParaRPr>
          </a:p>
        </p:txBody>
      </p:sp>
      <p:sp>
        <p:nvSpPr>
          <p:cNvPr id="2052" name="Rectangle 3"/>
          <p:cNvSpPr>
            <a:spLocks noGrp="1" noChangeArrowheads="1"/>
          </p:cNvSpPr>
          <p:nvPr>
            <p:ph type="body" idx="1"/>
          </p:nvPr>
        </p:nvSpPr>
        <p:spPr>
          <a:xfrm>
            <a:off x="5292080" y="6237312"/>
            <a:ext cx="3528392" cy="432048"/>
          </a:xfrm>
        </p:spPr>
        <p:txBody>
          <a:bodyPr/>
          <a:lstStyle/>
          <a:p>
            <a:pPr eaLnBrk="1" hangingPunct="1"/>
            <a:r>
              <a:rPr lang="en-US" sz="2000" dirty="0" smtClean="0"/>
              <a:t>richard.bretton@bristol.ac.uk</a:t>
            </a:r>
          </a:p>
        </p:txBody>
      </p:sp>
      <p:sp>
        <p:nvSpPr>
          <p:cNvPr id="2053" name="Rectangle 7"/>
          <p:cNvSpPr>
            <a:spLocks noChangeArrowheads="1"/>
          </p:cNvSpPr>
          <p:nvPr/>
        </p:nvSpPr>
        <p:spPr bwMode="auto">
          <a:xfrm>
            <a:off x="7631264" y="790575"/>
            <a:ext cx="1133324"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r"/>
            <a:r>
              <a:rPr lang="en-GB" sz="1200" b="1" dirty="0" smtClean="0">
                <a:solidFill>
                  <a:srgbClr val="9A1D2B"/>
                </a:solidFill>
                <a:latin typeface="45 Helvetica Light" pitchFamily="1" charset="0"/>
              </a:rPr>
              <a:t>November 2014</a:t>
            </a:r>
          </a:p>
          <a:p>
            <a:pPr algn="r"/>
            <a:r>
              <a:rPr lang="en-GB" sz="1200" b="1" dirty="0" smtClean="0">
                <a:solidFill>
                  <a:srgbClr val="9A1D2B"/>
                </a:solidFill>
                <a:latin typeface="45 Helvetica Light" pitchFamily="1" charset="0"/>
              </a:rPr>
              <a:t>VUELCO</a:t>
            </a:r>
          </a:p>
        </p:txBody>
      </p:sp>
      <p:sp>
        <p:nvSpPr>
          <p:cNvPr id="3" name="Rectangle 2"/>
          <p:cNvSpPr/>
          <p:nvPr/>
        </p:nvSpPr>
        <p:spPr bwMode="auto">
          <a:xfrm>
            <a:off x="323528" y="4077072"/>
            <a:ext cx="8691670" cy="2160240"/>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3200" b="1" dirty="0" smtClean="0">
                <a:latin typeface="Baskerville Old Face" pitchFamily="18" charset="0"/>
                <a:ea typeface="ＭＳ Ｐゴシック" pitchFamily="1" charset="-128"/>
              </a:rPr>
              <a:t>Volcanic Unrest Simulation Exercises (VUSEX)</a:t>
            </a:r>
            <a:endParaRPr lang="en-GB" sz="3200" b="1" dirty="0">
              <a:latin typeface="Baskerville Old Face" pitchFamily="18" charset="0"/>
              <a:ea typeface="ＭＳ Ｐゴシック" pitchFamily="1" charset="-128"/>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728700"/>
            <a:ext cx="4464496" cy="3348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4856560"/>
            <a:ext cx="1978372" cy="1793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5086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743466"/>
            <a:ext cx="8381305" cy="5759582"/>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VUELCO</a:t>
            </a:r>
          </a:p>
          <a:p>
            <a:pPr algn="ctr"/>
            <a:endParaRPr lang="en-GB" sz="2800" b="1" dirty="0" smtClean="0">
              <a:latin typeface="Baskerville Old Face" pitchFamily="18" charset="0"/>
            </a:endParaRPr>
          </a:p>
          <a:p>
            <a:pPr lvl="0"/>
            <a:r>
              <a:rPr lang="en-GB" sz="2800" dirty="0" smtClean="0">
                <a:solidFill>
                  <a:schemeClr val="tx2"/>
                </a:solidFill>
                <a:latin typeface="Baskerville Old Face" pitchFamily="18" charset="0"/>
              </a:rPr>
              <a:t>VUELCO </a:t>
            </a:r>
            <a:r>
              <a:rPr lang="en-GB" sz="2800" dirty="0">
                <a:solidFill>
                  <a:schemeClr val="tx2"/>
                </a:solidFill>
                <a:latin typeface="Baskerville Old Face" pitchFamily="18" charset="0"/>
              </a:rPr>
              <a:t>has now carried out 2</a:t>
            </a:r>
            <a:r>
              <a:rPr lang="en-GB" sz="2800" dirty="0" smtClean="0">
                <a:solidFill>
                  <a:schemeClr val="tx2"/>
                </a:solidFill>
                <a:latin typeface="Baskerville Old Face" pitchFamily="18" charset="0"/>
              </a:rPr>
              <a:t> </a:t>
            </a:r>
            <a:r>
              <a:rPr lang="en-GB" sz="2800" dirty="0">
                <a:solidFill>
                  <a:schemeClr val="tx2"/>
                </a:solidFill>
                <a:latin typeface="Baskerville Old Face" pitchFamily="18" charset="0"/>
              </a:rPr>
              <a:t>out of 4</a:t>
            </a:r>
            <a:r>
              <a:rPr lang="en-GB" sz="2800" dirty="0" smtClean="0">
                <a:solidFill>
                  <a:schemeClr val="tx2"/>
                </a:solidFill>
                <a:latin typeface="Baskerville Old Face" pitchFamily="18" charset="0"/>
              </a:rPr>
              <a:t> </a:t>
            </a:r>
            <a:r>
              <a:rPr lang="en-GB" sz="2800" dirty="0">
                <a:solidFill>
                  <a:schemeClr val="tx2"/>
                </a:solidFill>
                <a:latin typeface="Baskerville Old Face" pitchFamily="18" charset="0"/>
              </a:rPr>
              <a:t>planned VUSE </a:t>
            </a:r>
            <a:r>
              <a:rPr lang="en-GB" sz="2800" dirty="0" smtClean="0">
                <a:solidFill>
                  <a:schemeClr val="tx2"/>
                </a:solidFill>
                <a:latin typeface="Baskerville Old Face" pitchFamily="18" charset="0"/>
              </a:rPr>
              <a:t>  </a:t>
            </a:r>
          </a:p>
          <a:p>
            <a:pPr lvl="0"/>
            <a:endParaRPr lang="en-GB" sz="2800" dirty="0">
              <a:solidFill>
                <a:srgbClr val="9A1D2B"/>
              </a:solidFill>
              <a:latin typeface="Baskerville Old Face" pitchFamily="18" charset="0"/>
            </a:endParaRPr>
          </a:p>
          <a:p>
            <a:pPr marL="514350" lvl="0" indent="-514350">
              <a:buFont typeface="+mj-lt"/>
              <a:buAutoNum type="arabicPeriod"/>
            </a:pPr>
            <a:r>
              <a:rPr lang="en-GB" sz="2800" dirty="0" smtClean="0">
                <a:solidFill>
                  <a:srgbClr val="9A1D2B"/>
                </a:solidFill>
                <a:latin typeface="Baskerville Old Face" pitchFamily="18" charset="0"/>
              </a:rPr>
              <a:t>November 2012 - </a:t>
            </a:r>
            <a:r>
              <a:rPr lang="en-GB" sz="2800" b="1" dirty="0" smtClean="0">
                <a:solidFill>
                  <a:srgbClr val="9A1D2B"/>
                </a:solidFill>
                <a:latin typeface="Baskerville Old Face" pitchFamily="18" charset="0"/>
              </a:rPr>
              <a:t>Volcan </a:t>
            </a:r>
            <a:r>
              <a:rPr lang="en-GB" sz="2800" b="1" dirty="0">
                <a:solidFill>
                  <a:srgbClr val="9A1D2B"/>
                </a:solidFill>
                <a:latin typeface="Baskerville Old Face" pitchFamily="18" charset="0"/>
              </a:rPr>
              <a:t>de Colima, </a:t>
            </a:r>
            <a:r>
              <a:rPr lang="en-GB" sz="2800" b="1" dirty="0" smtClean="0">
                <a:solidFill>
                  <a:srgbClr val="9A1D2B"/>
                </a:solidFill>
                <a:latin typeface="Baskerville Old Face" pitchFamily="18" charset="0"/>
              </a:rPr>
              <a:t>Mexico</a:t>
            </a:r>
          </a:p>
          <a:p>
            <a:pPr marL="514350" lvl="0" indent="-514350">
              <a:buFont typeface="+mj-lt"/>
              <a:buAutoNum type="arabicPeriod"/>
            </a:pPr>
            <a:r>
              <a:rPr lang="en-GB" sz="2800" dirty="0" smtClean="0">
                <a:solidFill>
                  <a:srgbClr val="9A1D2B"/>
                </a:solidFill>
                <a:latin typeface="Baskerville Old Face" pitchFamily="18" charset="0"/>
              </a:rPr>
              <a:t>February 2014 - </a:t>
            </a:r>
            <a:r>
              <a:rPr lang="en-GB" sz="2800" b="1" dirty="0" smtClean="0">
                <a:solidFill>
                  <a:srgbClr val="9A1D2B"/>
                </a:solidFill>
                <a:latin typeface="Baskerville Old Face" pitchFamily="18" charset="0"/>
              </a:rPr>
              <a:t>Campi Flegrei, Italy</a:t>
            </a:r>
          </a:p>
          <a:p>
            <a:pPr marL="514350" lvl="0" indent="-514350">
              <a:buFont typeface="+mj-lt"/>
              <a:buAutoNum type="arabicPeriod"/>
            </a:pPr>
            <a:r>
              <a:rPr lang="en-GB" sz="2800" dirty="0" smtClean="0">
                <a:solidFill>
                  <a:srgbClr val="9A1D2B"/>
                </a:solidFill>
                <a:latin typeface="Baskerville Old Face" pitchFamily="18" charset="0"/>
              </a:rPr>
              <a:t>November  2014 - </a:t>
            </a:r>
            <a:r>
              <a:rPr lang="en-GB" sz="2800" b="1" dirty="0" smtClean="0">
                <a:solidFill>
                  <a:srgbClr val="9A1D2B"/>
                </a:solidFill>
                <a:latin typeface="Baskerville Old Face" pitchFamily="18" charset="0"/>
              </a:rPr>
              <a:t>Cotopaxi</a:t>
            </a:r>
            <a:r>
              <a:rPr lang="en-GB" sz="2800" b="1" dirty="0">
                <a:solidFill>
                  <a:srgbClr val="9A1D2B"/>
                </a:solidFill>
                <a:latin typeface="Baskerville Old Face" pitchFamily="18" charset="0"/>
              </a:rPr>
              <a:t>, </a:t>
            </a:r>
            <a:r>
              <a:rPr lang="en-GB" sz="2800" b="1" dirty="0" smtClean="0">
                <a:solidFill>
                  <a:srgbClr val="9A1D2B"/>
                </a:solidFill>
                <a:latin typeface="Baskerville Old Face" pitchFamily="18" charset="0"/>
              </a:rPr>
              <a:t>Ecuador</a:t>
            </a:r>
          </a:p>
          <a:p>
            <a:pPr marL="514350" lvl="0" indent="-514350">
              <a:buFont typeface="+mj-lt"/>
              <a:buAutoNum type="arabicPeriod"/>
            </a:pPr>
            <a:r>
              <a:rPr lang="en-GB" sz="2800" dirty="0" smtClean="0">
                <a:solidFill>
                  <a:srgbClr val="9A1D2B"/>
                </a:solidFill>
                <a:latin typeface="Baskerville Old Face" pitchFamily="18" charset="0"/>
              </a:rPr>
              <a:t>May 2015 - </a:t>
            </a:r>
            <a:r>
              <a:rPr lang="en-GB" sz="2800" b="1" dirty="0" smtClean="0">
                <a:solidFill>
                  <a:srgbClr val="9A1D2B"/>
                </a:solidFill>
                <a:latin typeface="Baskerville Old Face" pitchFamily="18" charset="0"/>
              </a:rPr>
              <a:t>Morne </a:t>
            </a:r>
            <a:r>
              <a:rPr lang="en-GB" sz="2800" b="1" dirty="0">
                <a:solidFill>
                  <a:srgbClr val="9A1D2B"/>
                </a:solidFill>
                <a:latin typeface="Baskerville Old Face" pitchFamily="18" charset="0"/>
              </a:rPr>
              <a:t>aux Diables, </a:t>
            </a:r>
            <a:r>
              <a:rPr lang="en-GB" sz="2800" b="1" dirty="0" smtClean="0">
                <a:solidFill>
                  <a:srgbClr val="9A1D2B"/>
                </a:solidFill>
                <a:latin typeface="Baskerville Old Face" pitchFamily="18" charset="0"/>
              </a:rPr>
              <a:t>Dominica </a:t>
            </a:r>
          </a:p>
          <a:p>
            <a:pPr marL="514350" lvl="0" indent="-514350">
              <a:buFont typeface="+mj-lt"/>
              <a:buAutoNum type="arabicPeriod"/>
            </a:pPr>
            <a:endParaRPr lang="en-GB" sz="2800" dirty="0">
              <a:solidFill>
                <a:srgbClr val="9A1D2B"/>
              </a:solidFill>
              <a:latin typeface="Baskerville Old Face" pitchFamily="18" charset="0"/>
            </a:endParaRPr>
          </a:p>
          <a:p>
            <a:pPr marL="514350" lvl="0" indent="-514350">
              <a:buFont typeface="+mj-lt"/>
              <a:buAutoNum type="arabicPeriod"/>
            </a:pPr>
            <a:endParaRPr lang="en-GB" sz="2800" dirty="0" smtClean="0">
              <a:solidFill>
                <a:srgbClr val="9A1D2B"/>
              </a:solidFill>
              <a:latin typeface="Baskerville Old Face" pitchFamily="18" charset="0"/>
            </a:endParaRPr>
          </a:p>
          <a:p>
            <a:pPr lvl="0"/>
            <a:r>
              <a:rPr lang="en-GB" sz="2800" dirty="0" smtClean="0">
                <a:solidFill>
                  <a:schemeClr val="tx2"/>
                </a:solidFill>
                <a:latin typeface="Baskerville Old Face" pitchFamily="18" charset="0"/>
              </a:rPr>
              <a:t>The </a:t>
            </a:r>
            <a:r>
              <a:rPr lang="en-GB" sz="2800" dirty="0">
                <a:solidFill>
                  <a:schemeClr val="tx2"/>
                </a:solidFill>
                <a:latin typeface="Baskerville Old Face" pitchFamily="18" charset="0"/>
              </a:rPr>
              <a:t>meticulous planning of these complex exercises </a:t>
            </a:r>
            <a:r>
              <a:rPr lang="en-GB" sz="2800" dirty="0" smtClean="0">
                <a:solidFill>
                  <a:schemeClr val="tx2"/>
                </a:solidFill>
                <a:latin typeface="Baskerville Old Face" pitchFamily="18" charset="0"/>
              </a:rPr>
              <a:t>take </a:t>
            </a:r>
            <a:r>
              <a:rPr lang="en-GB" sz="2800" dirty="0">
                <a:solidFill>
                  <a:schemeClr val="tx2"/>
                </a:solidFill>
                <a:latin typeface="Baskerville Old Face" pitchFamily="18" charset="0"/>
              </a:rPr>
              <a:t>many months </a:t>
            </a:r>
            <a:r>
              <a:rPr lang="en-GB" sz="2800" dirty="0" smtClean="0">
                <a:solidFill>
                  <a:schemeClr val="tx2"/>
                </a:solidFill>
                <a:latin typeface="Baskerville Old Face" pitchFamily="18" charset="0"/>
              </a:rPr>
              <a:t>&amp; </a:t>
            </a:r>
            <a:r>
              <a:rPr lang="en-GB" sz="2800" dirty="0">
                <a:solidFill>
                  <a:schemeClr val="tx2"/>
                </a:solidFill>
                <a:latin typeface="Baskerville Old Face" pitchFamily="18" charset="0"/>
              </a:rPr>
              <a:t>the exercises themselves </a:t>
            </a:r>
            <a:r>
              <a:rPr lang="en-GB" sz="2800" dirty="0" smtClean="0">
                <a:solidFill>
                  <a:schemeClr val="tx2"/>
                </a:solidFill>
                <a:latin typeface="Baskerville Old Face" pitchFamily="18" charset="0"/>
              </a:rPr>
              <a:t>involve </a:t>
            </a:r>
            <a:r>
              <a:rPr lang="en-GB" sz="2800" dirty="0">
                <a:solidFill>
                  <a:schemeClr val="tx2"/>
                </a:solidFill>
                <a:latin typeface="Baskerville Old Face" pitchFamily="18" charset="0"/>
              </a:rPr>
              <a:t>a wide range of </a:t>
            </a:r>
            <a:r>
              <a:rPr lang="en-GB" sz="2800" dirty="0" smtClean="0">
                <a:solidFill>
                  <a:schemeClr val="tx2"/>
                </a:solidFill>
                <a:latin typeface="Baskerville Old Face" pitchFamily="18" charset="0"/>
              </a:rPr>
              <a:t>participants  </a:t>
            </a:r>
            <a:endParaRPr lang="en-GB" sz="2800" dirty="0">
              <a:solidFill>
                <a:schemeClr val="tx2"/>
              </a:solidFill>
              <a:latin typeface="Baskerville Old Face" pitchFamily="18" charset="0"/>
            </a:endParaRPr>
          </a:p>
        </p:txBody>
      </p:sp>
    </p:spTree>
    <p:extLst>
      <p:ext uri="{BB962C8B-B14F-4D97-AF65-F5344CB8AC3E}">
        <p14:creationId xmlns:p14="http://schemas.microsoft.com/office/powerpoint/2010/main" val="230688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188953" y="188640"/>
            <a:ext cx="8703528"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endParaRPr kumimoji="0" lang="en-GB" sz="2800" b="1" i="0" u="none" strike="noStrike" cap="none" normalizeH="0" dirty="0" smtClean="0">
              <a:ln>
                <a:noFill/>
              </a:ln>
              <a:effectLst/>
              <a:latin typeface="Baskerville Old Face" pitchFamily="18" charset="0"/>
              <a:ea typeface="ＭＳ Ｐゴシック" pitchFamily="1" charset="-128"/>
            </a:endParaRPr>
          </a:p>
        </p:txBody>
      </p:sp>
      <p:graphicFrame>
        <p:nvGraphicFramePr>
          <p:cNvPr id="6" name="Table 5"/>
          <p:cNvGraphicFramePr>
            <a:graphicFrameLocks noGrp="1"/>
          </p:cNvGraphicFramePr>
          <p:nvPr>
            <p:extLst>
              <p:ext uri="{D42A27DB-BD31-4B8C-83A1-F6EECF244321}">
                <p14:modId xmlns:p14="http://schemas.microsoft.com/office/powerpoint/2010/main" val="2680166817"/>
              </p:ext>
            </p:extLst>
          </p:nvPr>
        </p:nvGraphicFramePr>
        <p:xfrm>
          <a:off x="511175" y="260648"/>
          <a:ext cx="7805241" cy="6597350"/>
        </p:xfrm>
        <a:graphic>
          <a:graphicData uri="http://schemas.openxmlformats.org/drawingml/2006/table">
            <a:tbl>
              <a:tblPr firstRow="1" bandRow="1">
                <a:tableStyleId>{5C22544A-7EE6-4342-B048-85BDC9FD1C3A}</a:tableStyleId>
              </a:tblPr>
              <a:tblGrid>
                <a:gridCol w="894171"/>
                <a:gridCol w="1688517"/>
                <a:gridCol w="2176217"/>
                <a:gridCol w="1523168"/>
                <a:gridCol w="1523168"/>
              </a:tblGrid>
              <a:tr h="658403">
                <a:tc>
                  <a:txBody>
                    <a:bodyPr/>
                    <a:lstStyle/>
                    <a:p>
                      <a:pPr algn="ctr"/>
                      <a:r>
                        <a:rPr lang="en-GB" dirty="0" smtClean="0">
                          <a:solidFill>
                            <a:schemeClr val="tx1"/>
                          </a:solidFill>
                          <a:latin typeface="Baskerville Old Face" panose="02020602080505020303" pitchFamily="18" charset="0"/>
                        </a:rPr>
                        <a:t>When</a:t>
                      </a:r>
                      <a:endParaRPr lang="en-GB" dirty="0">
                        <a:solidFill>
                          <a:schemeClr val="tx1"/>
                        </a:solidFill>
                        <a:latin typeface="Baskerville Old Face" panose="02020602080505020303" pitchFamily="18" charset="0"/>
                      </a:endParaRPr>
                    </a:p>
                  </a:txBody>
                  <a:tcPr/>
                </a:tc>
                <a:tc>
                  <a:txBody>
                    <a:bodyPr/>
                    <a:lstStyle/>
                    <a:p>
                      <a:pPr algn="ctr"/>
                      <a:r>
                        <a:rPr lang="en-GB" dirty="0" smtClean="0">
                          <a:solidFill>
                            <a:schemeClr val="tx1"/>
                          </a:solidFill>
                          <a:latin typeface="Baskerville Old Face" panose="02020602080505020303" pitchFamily="18" charset="0"/>
                        </a:rPr>
                        <a:t>Where</a:t>
                      </a:r>
                      <a:endParaRPr lang="en-GB" dirty="0">
                        <a:solidFill>
                          <a:schemeClr val="tx1"/>
                        </a:solidFill>
                        <a:latin typeface="Baskerville Old Face" panose="02020602080505020303" pitchFamily="18" charset="0"/>
                      </a:endParaRPr>
                    </a:p>
                  </a:txBody>
                  <a:tcPr/>
                </a:tc>
                <a:tc>
                  <a:txBody>
                    <a:bodyPr/>
                    <a:lstStyle/>
                    <a:p>
                      <a:pPr algn="ctr"/>
                      <a:r>
                        <a:rPr lang="en-GB" dirty="0" smtClean="0">
                          <a:solidFill>
                            <a:schemeClr val="tx1"/>
                          </a:solidFill>
                          <a:latin typeface="Baskerville Old Face" panose="02020602080505020303" pitchFamily="18" charset="0"/>
                        </a:rPr>
                        <a:t>Volcano/</a:t>
                      </a:r>
                      <a:r>
                        <a:rPr lang="en-GB" i="1" dirty="0" smtClean="0">
                          <a:solidFill>
                            <a:srgbClr val="FF0000"/>
                          </a:solidFill>
                          <a:latin typeface="Baskerville Old Face" panose="02020602080505020303" pitchFamily="18" charset="0"/>
                        </a:rPr>
                        <a:t>Earthquake</a:t>
                      </a:r>
                      <a:endParaRPr lang="en-GB" i="1" dirty="0">
                        <a:solidFill>
                          <a:srgbClr val="FF0000"/>
                        </a:solidFill>
                        <a:latin typeface="Baskerville Old Face" panose="02020602080505020303" pitchFamily="18" charset="0"/>
                      </a:endParaRPr>
                    </a:p>
                  </a:txBody>
                  <a:tcPr/>
                </a:tc>
                <a:tc>
                  <a:txBody>
                    <a:bodyPr/>
                    <a:lstStyle/>
                    <a:p>
                      <a:pPr algn="ctr"/>
                      <a:r>
                        <a:rPr lang="en-GB" dirty="0" smtClean="0">
                          <a:solidFill>
                            <a:schemeClr val="tx1"/>
                          </a:solidFill>
                          <a:latin typeface="Baskerville Old Face" panose="02020602080505020303" pitchFamily="18" charset="0"/>
                        </a:rPr>
                        <a:t>Organisers</a:t>
                      </a:r>
                      <a:endParaRPr lang="en-GB" dirty="0">
                        <a:solidFill>
                          <a:schemeClr val="tx1"/>
                        </a:solidFill>
                        <a:latin typeface="Baskerville Old Face" panose="02020602080505020303" pitchFamily="18" charset="0"/>
                      </a:endParaRPr>
                    </a:p>
                  </a:txBody>
                  <a:tcPr/>
                </a:tc>
                <a:tc>
                  <a:txBody>
                    <a:bodyPr/>
                    <a:lstStyle/>
                    <a:p>
                      <a:pPr algn="ctr"/>
                      <a:r>
                        <a:rPr lang="en-GB" dirty="0" smtClean="0">
                          <a:solidFill>
                            <a:schemeClr val="tx1"/>
                          </a:solidFill>
                          <a:latin typeface="Baskerville Old Face" panose="02020602080505020303" pitchFamily="18" charset="0"/>
                        </a:rPr>
                        <a:t>Length</a:t>
                      </a:r>
                      <a:endParaRPr lang="en-GB" dirty="0">
                        <a:solidFill>
                          <a:schemeClr val="tx1"/>
                        </a:solidFill>
                        <a:latin typeface="Baskerville Old Face" panose="02020602080505020303" pitchFamily="18" charset="0"/>
                      </a:endParaRPr>
                    </a:p>
                  </a:txBody>
                  <a:tcPr/>
                </a:tc>
              </a:tr>
              <a:tr h="658403">
                <a:tc>
                  <a:txBody>
                    <a:bodyPr/>
                    <a:lstStyle/>
                    <a:p>
                      <a:pPr algn="ctr"/>
                      <a:r>
                        <a:rPr lang="en-GB" dirty="0" smtClean="0">
                          <a:latin typeface="Baskerville Old Face" panose="02020602080505020303" pitchFamily="18" charset="0"/>
                        </a:rPr>
                        <a:t>2006</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Italy</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Somma Vesuvius</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DCP et</a:t>
                      </a:r>
                      <a:r>
                        <a:rPr lang="en-GB" baseline="0" dirty="0" smtClean="0">
                          <a:latin typeface="Baskerville Old Face" panose="02020602080505020303" pitchFamily="18" charset="0"/>
                        </a:rPr>
                        <a:t> al.</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6 days</a:t>
                      </a:r>
                      <a:endParaRPr lang="en-GB" dirty="0">
                        <a:latin typeface="Baskerville Old Face" panose="02020602080505020303" pitchFamily="18" charset="0"/>
                      </a:endParaRPr>
                    </a:p>
                  </a:txBody>
                  <a:tcPr/>
                </a:tc>
              </a:tr>
              <a:tr h="665063">
                <a:tc>
                  <a:txBody>
                    <a:bodyPr/>
                    <a:lstStyle/>
                    <a:p>
                      <a:pPr algn="ctr"/>
                      <a:r>
                        <a:rPr lang="en-GB" dirty="0" smtClean="0">
                          <a:latin typeface="Baskerville Old Face" panose="02020602080505020303" pitchFamily="18" charset="0"/>
                        </a:rPr>
                        <a:t>2006</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New Zealand</a:t>
                      </a:r>
                      <a:endParaRPr lang="en-GB" dirty="0">
                        <a:latin typeface="Baskerville Old Face" panose="02020602080505020303" pitchFamily="18" charset="0"/>
                      </a:endParaRPr>
                    </a:p>
                  </a:txBody>
                  <a:tcPr/>
                </a:tc>
                <a:tc>
                  <a:txBody>
                    <a:bodyPr/>
                    <a:lstStyle/>
                    <a:p>
                      <a:pPr algn="ctr"/>
                      <a:r>
                        <a:rPr lang="en-GB" i="1" dirty="0" smtClean="0">
                          <a:solidFill>
                            <a:srgbClr val="FF0000"/>
                          </a:solidFill>
                          <a:latin typeface="Baskerville Old Face" panose="02020602080505020303" pitchFamily="18" charset="0"/>
                        </a:rPr>
                        <a:t>Wellington</a:t>
                      </a:r>
                      <a:endParaRPr lang="en-GB" i="1" dirty="0">
                        <a:solidFill>
                          <a:srgbClr val="FF0000"/>
                        </a:solidFill>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WDEM,</a:t>
                      </a:r>
                      <a:r>
                        <a:rPr lang="en-GB" baseline="0" dirty="0" smtClean="0">
                          <a:latin typeface="Baskerville Old Face" panose="02020602080505020303" pitchFamily="18" charset="0"/>
                        </a:rPr>
                        <a:t> MCDEM</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2 days</a:t>
                      </a:r>
                      <a:endParaRPr lang="en-GB" dirty="0">
                        <a:latin typeface="Baskerville Old Face" panose="02020602080505020303" pitchFamily="18" charset="0"/>
                      </a:endParaRPr>
                    </a:p>
                  </a:txBody>
                  <a:tcPr/>
                </a:tc>
              </a:tr>
              <a:tr h="665063">
                <a:tc>
                  <a:txBody>
                    <a:bodyPr/>
                    <a:lstStyle/>
                    <a:p>
                      <a:pPr algn="ctr"/>
                      <a:r>
                        <a:rPr lang="en-GB" dirty="0" smtClean="0">
                          <a:latin typeface="Baskerville Old Face" panose="02020602080505020303" pitchFamily="18" charset="0"/>
                        </a:rPr>
                        <a:t>2007/8</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New Zealand</a:t>
                      </a:r>
                      <a:endParaRPr lang="en-GB" dirty="0">
                        <a:latin typeface="Baskerville Old Face" panose="02020602080505020303" pitchFamily="18" charset="0"/>
                      </a:endParaRPr>
                    </a:p>
                  </a:txBody>
                  <a:tcPr/>
                </a:tc>
                <a:tc>
                  <a:txBody>
                    <a:bodyPr/>
                    <a:lstStyle/>
                    <a:p>
                      <a:pPr algn="ctr"/>
                      <a:r>
                        <a:rPr lang="en-GB" i="1" dirty="0" smtClean="0">
                          <a:solidFill>
                            <a:srgbClr val="FF0000"/>
                          </a:solidFill>
                          <a:latin typeface="Baskerville Old Face" panose="02020602080505020303" pitchFamily="18" charset="0"/>
                        </a:rPr>
                        <a:t>Auckland</a:t>
                      </a:r>
                      <a:endParaRPr lang="en-GB" i="1" dirty="0">
                        <a:solidFill>
                          <a:srgbClr val="FF0000"/>
                        </a:solidFill>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ADEM, MCDEM</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4 months</a:t>
                      </a:r>
                      <a:endParaRPr lang="en-GB" dirty="0">
                        <a:latin typeface="Baskerville Old Face" panose="02020602080505020303" pitchFamily="18" charset="0"/>
                      </a:endParaRPr>
                    </a:p>
                  </a:txBody>
                  <a:tcPr/>
                </a:tc>
              </a:tr>
              <a:tr h="658403">
                <a:tc>
                  <a:txBody>
                    <a:bodyPr/>
                    <a:lstStyle/>
                    <a:p>
                      <a:pPr algn="ctr"/>
                      <a:r>
                        <a:rPr lang="en-GB" dirty="0" smtClean="0">
                          <a:latin typeface="Baskerville Old Face" panose="02020602080505020303" pitchFamily="18" charset="0"/>
                        </a:rPr>
                        <a:t>2011</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USA</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Yellowstone</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USGS</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2</a:t>
                      </a:r>
                      <a:r>
                        <a:rPr lang="en-GB" baseline="0" dirty="0" smtClean="0">
                          <a:latin typeface="Baskerville Old Face" panose="02020602080505020303" pitchFamily="18" charset="0"/>
                        </a:rPr>
                        <a:t> days</a:t>
                      </a:r>
                      <a:endParaRPr lang="en-GB" dirty="0">
                        <a:latin typeface="Baskerville Old Face" panose="02020602080505020303" pitchFamily="18" charset="0"/>
                      </a:endParaRPr>
                    </a:p>
                  </a:txBody>
                  <a:tcPr/>
                </a:tc>
              </a:tr>
              <a:tr h="658403">
                <a:tc>
                  <a:txBody>
                    <a:bodyPr/>
                    <a:lstStyle/>
                    <a:p>
                      <a:pPr algn="ctr"/>
                      <a:r>
                        <a:rPr lang="en-GB" dirty="0" smtClean="0">
                          <a:latin typeface="Baskerville Old Face" panose="02020602080505020303" pitchFamily="18" charset="0"/>
                        </a:rPr>
                        <a:t>2012</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Mexico</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Colima</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VUELCO (1)</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4 days</a:t>
                      </a:r>
                      <a:endParaRPr lang="en-GB" dirty="0">
                        <a:latin typeface="Baskerville Old Face" panose="02020602080505020303" pitchFamily="18" charset="0"/>
                      </a:endParaRPr>
                    </a:p>
                  </a:txBody>
                  <a:tcPr/>
                </a:tc>
              </a:tr>
              <a:tr h="658403">
                <a:tc>
                  <a:txBody>
                    <a:bodyPr/>
                    <a:lstStyle/>
                    <a:p>
                      <a:pPr algn="ctr"/>
                      <a:r>
                        <a:rPr lang="en-GB" dirty="0" smtClean="0">
                          <a:latin typeface="Baskerville Old Face" panose="02020602080505020303" pitchFamily="18" charset="0"/>
                        </a:rPr>
                        <a:t>2014</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Italy</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Campi Flegrei</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VUELCO (2)</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2 days</a:t>
                      </a:r>
                      <a:endParaRPr lang="en-GB" dirty="0">
                        <a:latin typeface="Baskerville Old Face" panose="02020602080505020303" pitchFamily="18" charset="0"/>
                      </a:endParaRPr>
                    </a:p>
                  </a:txBody>
                  <a:tcPr/>
                </a:tc>
              </a:tr>
              <a:tr h="658403">
                <a:tc>
                  <a:txBody>
                    <a:bodyPr/>
                    <a:lstStyle/>
                    <a:p>
                      <a:pPr algn="ctr"/>
                      <a:r>
                        <a:rPr lang="en-GB" dirty="0" smtClean="0">
                          <a:latin typeface="Baskerville Old Face" panose="02020602080505020303" pitchFamily="18" charset="0"/>
                        </a:rPr>
                        <a:t>2014</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Tenerife</a:t>
                      </a:r>
                      <a:r>
                        <a:rPr lang="en-GB" baseline="0" dirty="0" smtClean="0">
                          <a:latin typeface="Baskerville Old Face" panose="02020602080505020303" pitchFamily="18" charset="0"/>
                        </a:rPr>
                        <a:t>, Spain</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Teide</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IGN et</a:t>
                      </a:r>
                      <a:r>
                        <a:rPr lang="en-GB" baseline="0" dirty="0" smtClean="0">
                          <a:latin typeface="Baskerville Old Face" panose="02020602080505020303" pitchFamily="18" charset="0"/>
                        </a:rPr>
                        <a:t> al.</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5 hours</a:t>
                      </a:r>
                      <a:endParaRPr lang="en-GB" dirty="0">
                        <a:latin typeface="Baskerville Old Face" panose="02020602080505020303" pitchFamily="18" charset="0"/>
                      </a:endParaRPr>
                    </a:p>
                  </a:txBody>
                  <a:tcPr/>
                </a:tc>
              </a:tr>
              <a:tr h="658403">
                <a:tc>
                  <a:txBody>
                    <a:bodyPr/>
                    <a:lstStyle/>
                    <a:p>
                      <a:pPr algn="ctr"/>
                      <a:r>
                        <a:rPr lang="en-GB" dirty="0" smtClean="0">
                          <a:latin typeface="Baskerville Old Face" panose="02020602080505020303" pitchFamily="18" charset="0"/>
                        </a:rPr>
                        <a:t>2014</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Ecuador</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Cotopaxi</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VUELCO (3)</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2</a:t>
                      </a:r>
                      <a:r>
                        <a:rPr lang="en-GB" baseline="0" dirty="0" smtClean="0">
                          <a:latin typeface="Baskerville Old Face" panose="02020602080505020303" pitchFamily="18" charset="0"/>
                        </a:rPr>
                        <a:t> days</a:t>
                      </a:r>
                      <a:endParaRPr lang="en-GB" dirty="0">
                        <a:latin typeface="Baskerville Old Face" panose="02020602080505020303" pitchFamily="18" charset="0"/>
                      </a:endParaRPr>
                    </a:p>
                  </a:txBody>
                  <a:tcPr/>
                </a:tc>
              </a:tr>
              <a:tr h="658403">
                <a:tc>
                  <a:txBody>
                    <a:bodyPr/>
                    <a:lstStyle/>
                    <a:p>
                      <a:pPr algn="ctr"/>
                      <a:r>
                        <a:rPr lang="en-GB" dirty="0" smtClean="0">
                          <a:latin typeface="Baskerville Old Face" panose="02020602080505020303" pitchFamily="18" charset="0"/>
                        </a:rPr>
                        <a:t>2015</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Dominica</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Morne aux Diables</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VUELCO (4)</a:t>
                      </a:r>
                      <a:endParaRPr lang="en-GB" dirty="0">
                        <a:latin typeface="Baskerville Old Face" panose="02020602080505020303" pitchFamily="18" charset="0"/>
                      </a:endParaRPr>
                    </a:p>
                  </a:txBody>
                  <a:tcPr/>
                </a:tc>
                <a:tc>
                  <a:txBody>
                    <a:bodyPr/>
                    <a:lstStyle/>
                    <a:p>
                      <a:pPr algn="ctr"/>
                      <a:r>
                        <a:rPr lang="en-GB" dirty="0" smtClean="0">
                          <a:latin typeface="Baskerville Old Face" panose="02020602080505020303" pitchFamily="18" charset="0"/>
                        </a:rPr>
                        <a:t>tba</a:t>
                      </a:r>
                      <a:endParaRPr lang="en-GB" dirty="0">
                        <a:latin typeface="Baskerville Old Face" panose="02020602080505020303" pitchFamily="18" charset="0"/>
                      </a:endParaRPr>
                    </a:p>
                  </a:txBody>
                  <a:tcPr/>
                </a:tc>
              </a:tr>
            </a:tbl>
          </a:graphicData>
        </a:graphic>
      </p:graphicFrame>
    </p:spTree>
    <p:extLst>
      <p:ext uri="{BB962C8B-B14F-4D97-AF65-F5344CB8AC3E}">
        <p14:creationId xmlns:p14="http://schemas.microsoft.com/office/powerpoint/2010/main" val="931449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476672"/>
            <a:ext cx="8381305" cy="6026376"/>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a:latin typeface="Baskerville Old Face" pitchFamily="18" charset="0"/>
              </a:rPr>
              <a:t>VUELCO</a:t>
            </a:r>
          </a:p>
          <a:p>
            <a:endParaRPr lang="en-GB" sz="2800" b="1" dirty="0" smtClean="0">
              <a:latin typeface="Baskerville Old Face" pitchFamily="18" charset="0"/>
            </a:endParaRPr>
          </a:p>
          <a:p>
            <a:r>
              <a:rPr lang="en-GB" sz="2800" dirty="0" smtClean="0">
                <a:solidFill>
                  <a:schemeClr val="tx2"/>
                </a:solidFill>
                <a:latin typeface="Baskerville Old Face" pitchFamily="18" charset="0"/>
              </a:rPr>
              <a:t>VUSEX goals include </a:t>
            </a:r>
            <a:r>
              <a:rPr lang="en-GB" sz="2800" dirty="0">
                <a:solidFill>
                  <a:schemeClr val="tx2"/>
                </a:solidFill>
                <a:latin typeface="Baskerville Old Face" pitchFamily="18" charset="0"/>
              </a:rPr>
              <a:t>the </a:t>
            </a:r>
            <a:r>
              <a:rPr lang="en-GB" sz="2800" dirty="0" smtClean="0">
                <a:solidFill>
                  <a:schemeClr val="tx2"/>
                </a:solidFill>
                <a:latin typeface="Baskerville Old Face" pitchFamily="18" charset="0"/>
              </a:rPr>
              <a:t>following:</a:t>
            </a:r>
          </a:p>
          <a:p>
            <a:endParaRPr lang="en-GB" sz="2800" dirty="0" smtClean="0">
              <a:solidFill>
                <a:srgbClr val="9A1D2B"/>
              </a:solidFill>
              <a:latin typeface="Baskerville Old Face" pitchFamily="18" charset="0"/>
            </a:endParaRPr>
          </a:p>
          <a:p>
            <a:pPr marL="457200" indent="-457200">
              <a:buFont typeface="Arial" pitchFamily="34" charset="0"/>
              <a:buChar char="•"/>
            </a:pPr>
            <a:r>
              <a:rPr lang="en-GB" sz="2800" dirty="0" smtClean="0">
                <a:solidFill>
                  <a:srgbClr val="9A1D2B"/>
                </a:solidFill>
                <a:latin typeface="Baskerville Old Face" pitchFamily="18" charset="0"/>
              </a:rPr>
              <a:t>to </a:t>
            </a:r>
            <a:r>
              <a:rPr lang="en-GB" sz="2800" b="1" dirty="0">
                <a:latin typeface="Baskerville Old Face" pitchFamily="18" charset="0"/>
              </a:rPr>
              <a:t>simulate</a:t>
            </a:r>
            <a:r>
              <a:rPr lang="en-GB" sz="2800" dirty="0">
                <a:solidFill>
                  <a:srgbClr val="9A1D2B"/>
                </a:solidFill>
                <a:latin typeface="Baskerville Old Face" pitchFamily="18" charset="0"/>
              </a:rPr>
              <a:t>, as realistically as possible, the </a:t>
            </a:r>
            <a:r>
              <a:rPr lang="en-GB" sz="2800" dirty="0">
                <a:latin typeface="Baskerville Old Face" pitchFamily="18" charset="0"/>
              </a:rPr>
              <a:t>evolution</a:t>
            </a:r>
            <a:r>
              <a:rPr lang="en-GB" sz="2800" dirty="0">
                <a:solidFill>
                  <a:srgbClr val="9A1D2B"/>
                </a:solidFill>
                <a:latin typeface="Baskerville Old Face" pitchFamily="18" charset="0"/>
              </a:rPr>
              <a:t> of "real past" </a:t>
            </a:r>
            <a:r>
              <a:rPr lang="en-GB" sz="2800" dirty="0" smtClean="0">
                <a:solidFill>
                  <a:srgbClr val="9A1D2B"/>
                </a:solidFill>
                <a:latin typeface="Baskerville Old Face" pitchFamily="18" charset="0"/>
              </a:rPr>
              <a:t>&amp; </a:t>
            </a:r>
            <a:r>
              <a:rPr lang="en-GB" sz="2800" dirty="0">
                <a:solidFill>
                  <a:srgbClr val="9A1D2B"/>
                </a:solidFill>
                <a:latin typeface="Baskerville Old Face" pitchFamily="18" charset="0"/>
              </a:rPr>
              <a:t>"future hypothetical" volcanic unrest </a:t>
            </a:r>
            <a:r>
              <a:rPr lang="en-GB" sz="2800" dirty="0" smtClean="0">
                <a:solidFill>
                  <a:srgbClr val="9A1D2B"/>
                </a:solidFill>
                <a:latin typeface="Baskerville Old Face" pitchFamily="18" charset="0"/>
              </a:rPr>
              <a:t>crises</a:t>
            </a:r>
          </a:p>
          <a:p>
            <a:pPr marL="457200" indent="-457200">
              <a:buFont typeface="Arial" pitchFamily="34" charset="0"/>
              <a:buChar char="•"/>
            </a:pPr>
            <a:endParaRPr lang="en-GB" sz="2800" dirty="0" smtClean="0">
              <a:solidFill>
                <a:srgbClr val="9A1D2B"/>
              </a:solidFill>
              <a:latin typeface="Baskerville Old Face" pitchFamily="18" charset="0"/>
            </a:endParaRPr>
          </a:p>
          <a:p>
            <a:pPr marL="457200" indent="-457200">
              <a:buFont typeface="Arial" pitchFamily="34" charset="0"/>
              <a:buChar char="•"/>
            </a:pPr>
            <a:r>
              <a:rPr lang="en-GB" sz="2800" dirty="0" smtClean="0">
                <a:solidFill>
                  <a:srgbClr val="9A1D2B"/>
                </a:solidFill>
                <a:latin typeface="Baskerville Old Face" pitchFamily="18" charset="0"/>
              </a:rPr>
              <a:t>to </a:t>
            </a:r>
            <a:r>
              <a:rPr lang="en-GB" sz="2800" b="1" dirty="0">
                <a:latin typeface="Baskerville Old Face" pitchFamily="18" charset="0"/>
              </a:rPr>
              <a:t>analyse</a:t>
            </a:r>
            <a:r>
              <a:rPr lang="en-GB" sz="2800" dirty="0">
                <a:solidFill>
                  <a:srgbClr val="9A1D2B"/>
                </a:solidFill>
                <a:latin typeface="Baskerville Old Face" pitchFamily="18" charset="0"/>
              </a:rPr>
              <a:t>, within a practical setting, the volcanic risk </a:t>
            </a:r>
            <a:r>
              <a:rPr lang="en-GB" sz="2800" b="1" dirty="0">
                <a:latin typeface="Baskerville Old Face" pitchFamily="18" charset="0"/>
              </a:rPr>
              <a:t>governance regimes </a:t>
            </a:r>
            <a:r>
              <a:rPr lang="en-GB" sz="2800" dirty="0">
                <a:solidFill>
                  <a:srgbClr val="9A1D2B"/>
                </a:solidFill>
                <a:latin typeface="Baskerville Old Face" pitchFamily="18" charset="0"/>
              </a:rPr>
              <a:t>of its European </a:t>
            </a:r>
            <a:r>
              <a:rPr lang="en-GB" sz="2800" dirty="0" smtClean="0">
                <a:solidFill>
                  <a:srgbClr val="9A1D2B"/>
                </a:solidFill>
                <a:latin typeface="Baskerville Old Face" pitchFamily="18" charset="0"/>
              </a:rPr>
              <a:t>&amp; </a:t>
            </a:r>
            <a:r>
              <a:rPr lang="en-GB" sz="2800" dirty="0">
                <a:solidFill>
                  <a:srgbClr val="9A1D2B"/>
                </a:solidFill>
                <a:latin typeface="Baskerville Old Face" pitchFamily="18" charset="0"/>
              </a:rPr>
              <a:t>the Latin‐American </a:t>
            </a:r>
            <a:r>
              <a:rPr lang="en-GB" sz="2800" dirty="0" smtClean="0">
                <a:solidFill>
                  <a:srgbClr val="9A1D2B"/>
                </a:solidFill>
                <a:latin typeface="Baskerville Old Face" pitchFamily="18" charset="0"/>
              </a:rPr>
              <a:t>participants</a:t>
            </a:r>
          </a:p>
          <a:p>
            <a:pPr marL="457200" indent="-457200">
              <a:buFont typeface="Arial" pitchFamily="34" charset="0"/>
              <a:buChar char="•"/>
            </a:pPr>
            <a:endParaRPr lang="en-GB" sz="2800" dirty="0" smtClean="0">
              <a:latin typeface="Baskerville Old Face" pitchFamily="18" charset="0"/>
            </a:endParaRPr>
          </a:p>
          <a:p>
            <a:pPr marL="457200" indent="-457200">
              <a:buFont typeface="Arial" pitchFamily="34" charset="0"/>
              <a:buChar char="•"/>
            </a:pPr>
            <a:r>
              <a:rPr lang="en-GB" sz="2800" dirty="0" smtClean="0">
                <a:latin typeface="Baskerville Old Face" pitchFamily="18" charset="0"/>
              </a:rPr>
              <a:t>to </a:t>
            </a:r>
            <a:r>
              <a:rPr lang="en-GB" sz="2800" b="1" dirty="0">
                <a:latin typeface="Baskerville Old Face" pitchFamily="18" charset="0"/>
              </a:rPr>
              <a:t>assess </a:t>
            </a:r>
            <a:r>
              <a:rPr lang="en-GB" sz="2800" b="1" dirty="0" smtClean="0">
                <a:latin typeface="Baskerville Old Face" pitchFamily="18" charset="0"/>
              </a:rPr>
              <a:t>&amp; </a:t>
            </a:r>
            <a:r>
              <a:rPr lang="en-GB" sz="2800" b="1" dirty="0">
                <a:latin typeface="Baskerville Old Face" pitchFamily="18" charset="0"/>
              </a:rPr>
              <a:t>scrutinize </a:t>
            </a:r>
            <a:r>
              <a:rPr lang="en-GB" sz="2800" dirty="0">
                <a:solidFill>
                  <a:srgbClr val="9A1D2B"/>
                </a:solidFill>
                <a:latin typeface="Baskerville Old Face" pitchFamily="18" charset="0"/>
              </a:rPr>
              <a:t>the </a:t>
            </a:r>
            <a:r>
              <a:rPr lang="en-GB" sz="2800" b="1" dirty="0">
                <a:latin typeface="Baskerville Old Face" pitchFamily="18" charset="0"/>
              </a:rPr>
              <a:t>communication</a:t>
            </a:r>
            <a:r>
              <a:rPr lang="en-GB" sz="2800" dirty="0">
                <a:solidFill>
                  <a:srgbClr val="9A1D2B"/>
                </a:solidFill>
                <a:latin typeface="Baskerville Old Face" pitchFamily="18" charset="0"/>
              </a:rPr>
              <a:t> between scientists </a:t>
            </a:r>
            <a:r>
              <a:rPr lang="en-GB" sz="2800" dirty="0" smtClean="0">
                <a:solidFill>
                  <a:srgbClr val="9A1D2B"/>
                </a:solidFill>
                <a:latin typeface="Baskerville Old Face" pitchFamily="18" charset="0"/>
              </a:rPr>
              <a:t>&amp; </a:t>
            </a:r>
            <a:r>
              <a:rPr lang="en-GB" sz="2800" dirty="0">
                <a:solidFill>
                  <a:srgbClr val="9A1D2B"/>
                </a:solidFill>
                <a:latin typeface="Baskerville Old Face" pitchFamily="18" charset="0"/>
              </a:rPr>
              <a:t>civil protection authorities </a:t>
            </a:r>
            <a:r>
              <a:rPr lang="en-GB" sz="2800" dirty="0" smtClean="0">
                <a:solidFill>
                  <a:srgbClr val="9A1D2B"/>
                </a:solidFill>
                <a:latin typeface="Baskerville Old Face" pitchFamily="18" charset="0"/>
              </a:rPr>
              <a:t>&amp; </a:t>
            </a:r>
            <a:r>
              <a:rPr lang="en-GB" sz="2800" dirty="0">
                <a:solidFill>
                  <a:srgbClr val="9A1D2B"/>
                </a:solidFill>
                <a:latin typeface="Baskerville Old Face" pitchFamily="18" charset="0"/>
              </a:rPr>
              <a:t>between civil protection authorities, the media </a:t>
            </a:r>
            <a:r>
              <a:rPr lang="en-GB" sz="2800" dirty="0" smtClean="0">
                <a:solidFill>
                  <a:srgbClr val="9A1D2B"/>
                </a:solidFill>
                <a:latin typeface="Baskerville Old Face" pitchFamily="18" charset="0"/>
              </a:rPr>
              <a:t>&amp; </a:t>
            </a:r>
            <a:r>
              <a:rPr lang="en-GB" sz="2800" dirty="0">
                <a:solidFill>
                  <a:srgbClr val="9A1D2B"/>
                </a:solidFill>
                <a:latin typeface="Baskerville Old Face" pitchFamily="18" charset="0"/>
              </a:rPr>
              <a:t>the </a:t>
            </a:r>
            <a:r>
              <a:rPr lang="en-GB" sz="2800" dirty="0" smtClean="0">
                <a:solidFill>
                  <a:srgbClr val="9A1D2B"/>
                </a:solidFill>
                <a:latin typeface="Baskerville Old Face" pitchFamily="18" charset="0"/>
              </a:rPr>
              <a:t>public</a:t>
            </a:r>
            <a:endParaRPr lang="en-GB" sz="2800" dirty="0">
              <a:solidFill>
                <a:srgbClr val="9A1D2B"/>
              </a:solidFill>
              <a:latin typeface="Baskerville Old Face" pitchFamily="18" charset="0"/>
            </a:endParaRPr>
          </a:p>
        </p:txBody>
      </p:sp>
    </p:spTree>
    <p:extLst>
      <p:ext uri="{BB962C8B-B14F-4D97-AF65-F5344CB8AC3E}">
        <p14:creationId xmlns:p14="http://schemas.microsoft.com/office/powerpoint/2010/main" val="3561489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548680"/>
            <a:ext cx="8381305" cy="595436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a:latin typeface="Baskerville Old Face" pitchFamily="18" charset="0"/>
              </a:rPr>
              <a:t>VUELCO</a:t>
            </a:r>
          </a:p>
          <a:p>
            <a:pPr algn="ctr"/>
            <a:endParaRPr lang="en-GB" sz="2800" b="1" dirty="0" smtClean="0">
              <a:latin typeface="Baskerville Old Face" pitchFamily="18" charset="0"/>
            </a:endParaRPr>
          </a:p>
          <a:p>
            <a:pPr marL="457200" indent="-457200">
              <a:buFont typeface="Arial" pitchFamily="34" charset="0"/>
              <a:buChar char="•"/>
            </a:pPr>
            <a:r>
              <a:rPr lang="en-GB" sz="2800" dirty="0" smtClean="0">
                <a:solidFill>
                  <a:srgbClr val="9A1D2B"/>
                </a:solidFill>
                <a:latin typeface="Baskerville Old Face" pitchFamily="18" charset="0"/>
              </a:rPr>
              <a:t>to </a:t>
            </a:r>
            <a:r>
              <a:rPr lang="en-GB" sz="2800" b="1" dirty="0">
                <a:latin typeface="Baskerville Old Face" pitchFamily="18" charset="0"/>
              </a:rPr>
              <a:t>explore</a:t>
            </a:r>
            <a:r>
              <a:rPr lang="en-GB" sz="2800" dirty="0">
                <a:solidFill>
                  <a:srgbClr val="9A1D2B"/>
                </a:solidFill>
                <a:latin typeface="Baskerville Old Face" pitchFamily="18" charset="0"/>
              </a:rPr>
              <a:t> the applicability of </a:t>
            </a:r>
            <a:r>
              <a:rPr lang="en-GB" sz="2800" b="1" dirty="0">
                <a:latin typeface="Baskerville Old Face" pitchFamily="18" charset="0"/>
              </a:rPr>
              <a:t>products</a:t>
            </a:r>
            <a:r>
              <a:rPr lang="en-GB" sz="2800" dirty="0">
                <a:solidFill>
                  <a:srgbClr val="9A1D2B"/>
                </a:solidFill>
                <a:latin typeface="Baskerville Old Face" pitchFamily="18" charset="0"/>
              </a:rPr>
              <a:t> (methods, models, procedures, protocols) developed within the VUELCO </a:t>
            </a:r>
            <a:r>
              <a:rPr lang="en-GB" sz="2800" dirty="0" smtClean="0">
                <a:solidFill>
                  <a:srgbClr val="9A1D2B"/>
                </a:solidFill>
                <a:latin typeface="Baskerville Old Face" pitchFamily="18" charset="0"/>
              </a:rPr>
              <a:t>project</a:t>
            </a:r>
          </a:p>
          <a:p>
            <a:pPr marL="457200" indent="-457200">
              <a:buFont typeface="Arial" pitchFamily="34" charset="0"/>
              <a:buChar char="•"/>
            </a:pPr>
            <a:endParaRPr lang="en-GB" sz="2800" dirty="0" smtClean="0">
              <a:solidFill>
                <a:srgbClr val="9A1D2B"/>
              </a:solidFill>
              <a:latin typeface="Baskerville Old Face" pitchFamily="18" charset="0"/>
            </a:endParaRPr>
          </a:p>
          <a:p>
            <a:pPr marL="457200" indent="-457200">
              <a:buFont typeface="Arial" pitchFamily="34" charset="0"/>
              <a:buChar char="•"/>
            </a:pPr>
            <a:r>
              <a:rPr lang="en-GB" sz="2800" dirty="0">
                <a:solidFill>
                  <a:srgbClr val="9A1D2B"/>
                </a:solidFill>
                <a:latin typeface="Baskerville Old Face" pitchFamily="18" charset="0"/>
              </a:rPr>
              <a:t>to</a:t>
            </a:r>
            <a:r>
              <a:rPr lang="en-GB" sz="2800" b="1" dirty="0">
                <a:latin typeface="Baskerville Old Face" pitchFamily="18" charset="0"/>
              </a:rPr>
              <a:t> identify </a:t>
            </a:r>
            <a:r>
              <a:rPr lang="en-GB" sz="2800" b="1" dirty="0" smtClean="0">
                <a:latin typeface="Baskerville Old Face" pitchFamily="18" charset="0"/>
              </a:rPr>
              <a:t>VUSEX </a:t>
            </a:r>
            <a:r>
              <a:rPr lang="en-GB" sz="2800" b="1" dirty="0">
                <a:latin typeface="Baskerville Old Face" pitchFamily="18" charset="0"/>
              </a:rPr>
              <a:t>critical issues</a:t>
            </a:r>
            <a:r>
              <a:rPr lang="en-GB" sz="2800" dirty="0">
                <a:solidFill>
                  <a:srgbClr val="9A1D2B"/>
                </a:solidFill>
                <a:latin typeface="Baskerville Old Face" pitchFamily="18" charset="0"/>
              </a:rPr>
              <a:t>, strengths &amp; weaknesses as well as possible improvements &amp; how to achieve </a:t>
            </a:r>
            <a:r>
              <a:rPr lang="en-GB" sz="2800" dirty="0" smtClean="0">
                <a:solidFill>
                  <a:srgbClr val="9A1D2B"/>
                </a:solidFill>
                <a:latin typeface="Baskerville Old Face" pitchFamily="18" charset="0"/>
              </a:rPr>
              <a:t>them</a:t>
            </a:r>
          </a:p>
          <a:p>
            <a:pPr marL="457200" indent="-457200">
              <a:buFont typeface="Arial" pitchFamily="34" charset="0"/>
              <a:buChar char="•"/>
            </a:pPr>
            <a:endParaRPr lang="en-GB" sz="2800" dirty="0" smtClean="0">
              <a:solidFill>
                <a:srgbClr val="9A1D2B"/>
              </a:solidFill>
              <a:latin typeface="Baskerville Old Face" pitchFamily="18" charset="0"/>
            </a:endParaRPr>
          </a:p>
          <a:p>
            <a:pPr marL="457200" indent="-457200">
              <a:buFont typeface="Arial" pitchFamily="34" charset="0"/>
              <a:buChar char="•"/>
            </a:pPr>
            <a:r>
              <a:rPr lang="en-GB" sz="2800" dirty="0" smtClean="0">
                <a:solidFill>
                  <a:srgbClr val="9A1D2B"/>
                </a:solidFill>
                <a:latin typeface="Baskerville Old Face" pitchFamily="18" charset="0"/>
              </a:rPr>
              <a:t>to </a:t>
            </a:r>
            <a:r>
              <a:rPr lang="en-GB" sz="2800" dirty="0">
                <a:solidFill>
                  <a:srgbClr val="9A1D2B"/>
                </a:solidFill>
                <a:latin typeface="Baskerville Old Face" pitchFamily="18" charset="0"/>
              </a:rPr>
              <a:t>set </a:t>
            </a:r>
            <a:r>
              <a:rPr lang="en-GB" sz="2800" b="1" dirty="0">
                <a:latin typeface="Baskerville Old Face" pitchFamily="18" charset="0"/>
              </a:rPr>
              <a:t>goals</a:t>
            </a:r>
            <a:r>
              <a:rPr lang="en-GB" sz="2800" dirty="0">
                <a:solidFill>
                  <a:srgbClr val="9A1D2B"/>
                </a:solidFill>
                <a:latin typeface="Baskerville Old Face" pitchFamily="18" charset="0"/>
              </a:rPr>
              <a:t> specific to the host volcano </a:t>
            </a:r>
          </a:p>
          <a:p>
            <a:pPr marL="914400" lvl="1" indent="-457200">
              <a:buFont typeface="Arial" pitchFamily="34" charset="0"/>
              <a:buChar char="•"/>
            </a:pPr>
            <a:r>
              <a:rPr lang="en-GB" sz="2800" dirty="0">
                <a:solidFill>
                  <a:srgbClr val="9A1D2B"/>
                </a:solidFill>
                <a:latin typeface="Baskerville Old Face" pitchFamily="18" charset="0"/>
              </a:rPr>
              <a:t>to </a:t>
            </a:r>
            <a:r>
              <a:rPr lang="en-GB" sz="2800" b="1" dirty="0">
                <a:latin typeface="Baskerville Old Face" pitchFamily="18" charset="0"/>
              </a:rPr>
              <a:t>address the audit &amp; training needs of local participants </a:t>
            </a:r>
            <a:r>
              <a:rPr lang="en-GB" sz="2800" dirty="0">
                <a:solidFill>
                  <a:srgbClr val="9A1D2B"/>
                </a:solidFill>
                <a:latin typeface="Baskerville Old Face" pitchFamily="18" charset="0"/>
              </a:rPr>
              <a:t>such as the CPA </a:t>
            </a:r>
          </a:p>
          <a:p>
            <a:endParaRPr lang="en-GB" sz="2800" dirty="0">
              <a:solidFill>
                <a:srgbClr val="9A1D2B"/>
              </a:solidFill>
              <a:latin typeface="Baskerville Old Face" pitchFamily="18" charset="0"/>
            </a:endParaRPr>
          </a:p>
          <a:p>
            <a:pPr marL="457200" indent="-457200">
              <a:buFont typeface="Arial" pitchFamily="34" charset="0"/>
              <a:buChar char="•"/>
            </a:pPr>
            <a:endParaRPr lang="en-GB" sz="2800" dirty="0" smtClean="0">
              <a:solidFill>
                <a:srgbClr val="9A1D2B"/>
              </a:solidFill>
              <a:latin typeface="Baskerville Old Face" pitchFamily="18" charset="0"/>
            </a:endParaRPr>
          </a:p>
          <a:p>
            <a:pPr algn="ctr"/>
            <a:endParaRPr lang="en-GB" sz="2800" b="1" dirty="0">
              <a:latin typeface="Baskerville Old Face" pitchFamily="18" charset="0"/>
            </a:endParaRPr>
          </a:p>
        </p:txBody>
      </p:sp>
    </p:spTree>
    <p:extLst>
      <p:ext uri="{BB962C8B-B14F-4D97-AF65-F5344CB8AC3E}">
        <p14:creationId xmlns:p14="http://schemas.microsoft.com/office/powerpoint/2010/main" val="2217053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381305"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 Scope &amp; Planning</a:t>
            </a:r>
          </a:p>
          <a:p>
            <a:pPr algn="ctr"/>
            <a:endParaRPr lang="en-GB" sz="2800" b="1" dirty="0" smtClean="0">
              <a:latin typeface="Baskerville Old Face" pitchFamily="18" charset="0"/>
            </a:endParaRPr>
          </a:p>
          <a:p>
            <a:r>
              <a:rPr lang="en-GB" sz="2800" dirty="0" smtClean="0">
                <a:solidFill>
                  <a:srgbClr val="9A1D2B"/>
                </a:solidFill>
                <a:latin typeface="Baskerville Old Face" pitchFamily="18" charset="0"/>
              </a:rPr>
              <a:t>VUELCO's goals are science-focussed &amp; target the </a:t>
            </a:r>
            <a:r>
              <a:rPr lang="en-GB" sz="2800" dirty="0">
                <a:solidFill>
                  <a:srgbClr val="9A1D2B"/>
                </a:solidFill>
                <a:latin typeface="Baskerville Old Face" pitchFamily="18" charset="0"/>
              </a:rPr>
              <a:t>challenging </a:t>
            </a:r>
            <a:r>
              <a:rPr lang="en-GB" sz="2800" dirty="0" smtClean="0">
                <a:solidFill>
                  <a:srgbClr val="9A1D2B"/>
                </a:solidFill>
                <a:latin typeface="Baskerville Old Face" pitchFamily="18" charset="0"/>
              </a:rPr>
              <a:t>&amp; </a:t>
            </a:r>
            <a:r>
              <a:rPr lang="en-GB" sz="2800" dirty="0">
                <a:solidFill>
                  <a:srgbClr val="9A1D2B"/>
                </a:solidFill>
                <a:latin typeface="Baskerville Old Face" pitchFamily="18" charset="0"/>
              </a:rPr>
              <a:t>changing interfaces </a:t>
            </a:r>
            <a:r>
              <a:rPr lang="en-GB" sz="2800" dirty="0" smtClean="0">
                <a:solidFill>
                  <a:srgbClr val="9A1D2B"/>
                </a:solidFill>
                <a:latin typeface="Baskerville Old Face" pitchFamily="18" charset="0"/>
              </a:rPr>
              <a:t>between:</a:t>
            </a:r>
          </a:p>
          <a:p>
            <a:endParaRPr lang="en-GB" sz="2800" dirty="0" smtClean="0">
              <a:solidFill>
                <a:srgbClr val="9A1D2B"/>
              </a:solidFill>
              <a:latin typeface="Baskerville Old Face" pitchFamily="18" charset="0"/>
            </a:endParaRPr>
          </a:p>
          <a:p>
            <a:pPr marL="457200" indent="-457200">
              <a:buFont typeface="Arial" pitchFamily="34" charset="0"/>
              <a:buChar char="•"/>
            </a:pPr>
            <a:r>
              <a:rPr lang="en-GB" sz="2800" dirty="0" smtClean="0">
                <a:solidFill>
                  <a:srgbClr val="9A1D2B"/>
                </a:solidFill>
                <a:latin typeface="Baskerville Old Face" pitchFamily="18" charset="0"/>
              </a:rPr>
              <a:t>hazard </a:t>
            </a:r>
            <a:r>
              <a:rPr lang="en-GB" sz="2800" b="1" dirty="0" smtClean="0">
                <a:solidFill>
                  <a:srgbClr val="9A1D2B"/>
                </a:solidFill>
                <a:latin typeface="Baskerville Old Face" pitchFamily="18" charset="0"/>
              </a:rPr>
              <a:t>monitoring</a:t>
            </a:r>
            <a:r>
              <a:rPr lang="en-GB" sz="2800" dirty="0">
                <a:solidFill>
                  <a:srgbClr val="9A1D2B"/>
                </a:solidFill>
                <a:latin typeface="Baskerville Old Face" pitchFamily="18" charset="0"/>
              </a:rPr>
              <a:t> </a:t>
            </a:r>
            <a:r>
              <a:rPr lang="en-GB" sz="2800" dirty="0" smtClean="0">
                <a:solidFill>
                  <a:srgbClr val="9A1D2B"/>
                </a:solidFill>
                <a:latin typeface="Baskerville Old Face" pitchFamily="18" charset="0"/>
              </a:rPr>
              <a:t>&amp; hazard </a:t>
            </a:r>
            <a:r>
              <a:rPr lang="en-GB" sz="2800" b="1" dirty="0" smtClean="0">
                <a:solidFill>
                  <a:srgbClr val="9A1D2B"/>
                </a:solidFill>
                <a:latin typeface="Baskerville Old Face" pitchFamily="18" charset="0"/>
              </a:rPr>
              <a:t>assessment</a:t>
            </a:r>
            <a:endParaRPr lang="en-GB" sz="2800" dirty="0">
              <a:solidFill>
                <a:srgbClr val="9A1D2B"/>
              </a:solidFill>
              <a:latin typeface="Baskerville Old Face" pitchFamily="18" charset="0"/>
            </a:endParaRPr>
          </a:p>
          <a:p>
            <a:pPr marL="457200" indent="-457200">
              <a:buFont typeface="Arial" pitchFamily="34" charset="0"/>
              <a:buChar char="•"/>
            </a:pPr>
            <a:r>
              <a:rPr lang="en-GB" sz="2800" b="1" dirty="0" smtClean="0">
                <a:solidFill>
                  <a:srgbClr val="9A1D2B"/>
                </a:solidFill>
                <a:latin typeface="Baskerville Old Face" pitchFamily="18" charset="0"/>
              </a:rPr>
              <a:t>hazard</a:t>
            </a:r>
            <a:r>
              <a:rPr lang="en-GB" sz="2800" dirty="0" smtClean="0">
                <a:solidFill>
                  <a:srgbClr val="9A1D2B"/>
                </a:solidFill>
                <a:latin typeface="Baskerville Old Face" pitchFamily="18" charset="0"/>
              </a:rPr>
              <a:t> </a:t>
            </a:r>
            <a:r>
              <a:rPr lang="en-GB" sz="2800" b="1" dirty="0">
                <a:solidFill>
                  <a:srgbClr val="9A1D2B"/>
                </a:solidFill>
                <a:latin typeface="Baskerville Old Face" pitchFamily="18" charset="0"/>
              </a:rPr>
              <a:t>assessment</a:t>
            </a:r>
            <a:r>
              <a:rPr lang="en-GB" sz="2800" dirty="0">
                <a:solidFill>
                  <a:srgbClr val="9A1D2B"/>
                </a:solidFill>
                <a:latin typeface="Baskerville Old Face" pitchFamily="18" charset="0"/>
              </a:rPr>
              <a:t> </a:t>
            </a:r>
            <a:r>
              <a:rPr lang="en-GB" sz="2800" dirty="0" smtClean="0">
                <a:solidFill>
                  <a:srgbClr val="9A1D2B"/>
                </a:solidFill>
                <a:latin typeface="Baskerville Old Face" pitchFamily="18" charset="0"/>
              </a:rPr>
              <a:t>&amp; </a:t>
            </a:r>
            <a:r>
              <a:rPr lang="en-GB" sz="2800" b="1" dirty="0" smtClean="0">
                <a:solidFill>
                  <a:srgbClr val="9A1D2B"/>
                </a:solidFill>
                <a:latin typeface="Baskerville Old Face" pitchFamily="18" charset="0"/>
              </a:rPr>
              <a:t>risk assessment </a:t>
            </a:r>
          </a:p>
          <a:p>
            <a:pPr marL="457200" indent="-457200">
              <a:buFont typeface="Arial" pitchFamily="34" charset="0"/>
              <a:buChar char="•"/>
            </a:pPr>
            <a:r>
              <a:rPr lang="en-GB" sz="2800" b="1" dirty="0">
                <a:solidFill>
                  <a:srgbClr val="9A1D2B"/>
                </a:solidFill>
                <a:latin typeface="Baskerville Old Face" pitchFamily="18" charset="0"/>
              </a:rPr>
              <a:t>r</a:t>
            </a:r>
            <a:r>
              <a:rPr lang="en-GB" sz="2800" b="1" dirty="0" smtClean="0">
                <a:solidFill>
                  <a:srgbClr val="9A1D2B"/>
                </a:solidFill>
                <a:latin typeface="Baskerville Old Face" pitchFamily="18" charset="0"/>
              </a:rPr>
              <a:t>elated communication</a:t>
            </a:r>
          </a:p>
        </p:txBody>
      </p:sp>
    </p:spTree>
    <p:extLst>
      <p:ext uri="{BB962C8B-B14F-4D97-AF65-F5344CB8AC3E}">
        <p14:creationId xmlns:p14="http://schemas.microsoft.com/office/powerpoint/2010/main" val="2539054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251520" y="1916832"/>
            <a:ext cx="8965878" cy="2446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13" name="Rectangle 2"/>
          <p:cNvSpPr txBox="1">
            <a:spLocks noChangeArrowheads="1"/>
          </p:cNvSpPr>
          <p:nvPr/>
        </p:nvSpPr>
        <p:spPr bwMode="auto">
          <a:xfrm>
            <a:off x="663575" y="1862138"/>
            <a:ext cx="5132561" cy="3806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endParaRPr lang="en-US" sz="2000" b="1" dirty="0" smtClean="0">
              <a:solidFill>
                <a:schemeClr val="tx1"/>
              </a:solidFill>
              <a:latin typeface="Bookman Old Style" pitchFamily="18" charset="0"/>
              <a:cs typeface="Aparajita" pitchFamily="34" charset="0"/>
            </a:endParaRPr>
          </a:p>
        </p:txBody>
      </p:sp>
      <p:sp>
        <p:nvSpPr>
          <p:cNvPr id="14" name="Rectangle 2"/>
          <p:cNvSpPr txBox="1">
            <a:spLocks noChangeArrowheads="1"/>
          </p:cNvSpPr>
          <p:nvPr/>
        </p:nvSpPr>
        <p:spPr bwMode="auto">
          <a:xfrm>
            <a:off x="815975" y="2014538"/>
            <a:ext cx="5132561" cy="3806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endParaRPr lang="en-US" sz="2000" b="1" dirty="0" smtClean="0">
              <a:solidFill>
                <a:schemeClr val="tx1"/>
              </a:solidFill>
              <a:latin typeface="Bookman Old Style" pitchFamily="18" charset="0"/>
              <a:cs typeface="Aparajita" pitchFamily="34" charset="0"/>
            </a:endParaRPr>
          </a:p>
        </p:txBody>
      </p:sp>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630" y="332656"/>
            <a:ext cx="8713858" cy="6171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ight Arrow 14"/>
          <p:cNvSpPr/>
          <p:nvPr/>
        </p:nvSpPr>
        <p:spPr bwMode="auto">
          <a:xfrm rot="8898140">
            <a:off x="1674019" y="1674514"/>
            <a:ext cx="978408" cy="484632"/>
          </a:xfrm>
          <a:prstGeom prst="rightArrow">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6125836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283029"/>
            <a:ext cx="8381305" cy="6220019"/>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 Scope &amp; Planning</a:t>
            </a:r>
          </a:p>
          <a:p>
            <a:pPr algn="ctr"/>
            <a:endParaRPr lang="en-GB" sz="2800" b="1" dirty="0" smtClean="0">
              <a:latin typeface="Baskerville Old Face" pitchFamily="18" charset="0"/>
            </a:endParaRPr>
          </a:p>
          <a:p>
            <a:r>
              <a:rPr lang="en-GB" sz="2800" b="1" dirty="0" smtClean="0">
                <a:solidFill>
                  <a:schemeClr val="tx2"/>
                </a:solidFill>
                <a:latin typeface="Baskerville Old Face" pitchFamily="18" charset="0"/>
              </a:rPr>
              <a:t>Long-term monitoring data</a:t>
            </a:r>
          </a:p>
          <a:p>
            <a:pPr marL="457200" indent="-457200">
              <a:buFont typeface="Arial" pitchFamily="34" charset="0"/>
              <a:buChar char="•"/>
            </a:pPr>
            <a:r>
              <a:rPr lang="en-GB" sz="2800" dirty="0" smtClean="0">
                <a:solidFill>
                  <a:srgbClr val="9A1D2B"/>
                </a:solidFill>
                <a:latin typeface="Baskerville Old Face" pitchFamily="18" charset="0"/>
              </a:rPr>
              <a:t>Pre-VUSEX carefully </a:t>
            </a:r>
            <a:r>
              <a:rPr lang="en-GB" sz="2800" dirty="0">
                <a:solidFill>
                  <a:srgbClr val="9A1D2B"/>
                </a:solidFill>
                <a:latin typeface="Baskerville Old Face" pitchFamily="18" charset="0"/>
              </a:rPr>
              <a:t>researched background paper summarising the past history </a:t>
            </a:r>
            <a:r>
              <a:rPr lang="en-GB" sz="2800" dirty="0" smtClean="0">
                <a:solidFill>
                  <a:srgbClr val="9A1D2B"/>
                </a:solidFill>
                <a:latin typeface="Baskerville Old Face" pitchFamily="18" charset="0"/>
              </a:rPr>
              <a:t>&amp; </a:t>
            </a:r>
            <a:r>
              <a:rPr lang="en-GB" sz="2800" dirty="0">
                <a:solidFill>
                  <a:srgbClr val="9A1D2B"/>
                </a:solidFill>
                <a:latin typeface="Baskerville Old Face" pitchFamily="18" charset="0"/>
              </a:rPr>
              <a:t>character of the host </a:t>
            </a:r>
            <a:r>
              <a:rPr lang="en-GB" sz="2800" dirty="0" smtClean="0">
                <a:solidFill>
                  <a:srgbClr val="9A1D2B"/>
                </a:solidFill>
                <a:latin typeface="Baskerville Old Face" pitchFamily="18" charset="0"/>
              </a:rPr>
              <a:t>volcano (HV)</a:t>
            </a:r>
          </a:p>
          <a:p>
            <a:pPr marL="457200" indent="-457200">
              <a:buFont typeface="Arial" pitchFamily="34" charset="0"/>
              <a:buChar char="•"/>
            </a:pPr>
            <a:r>
              <a:rPr lang="en-GB" sz="2800" dirty="0" smtClean="0">
                <a:solidFill>
                  <a:srgbClr val="9A1D2B"/>
                </a:solidFill>
                <a:latin typeface="Baskerville Old Face" pitchFamily="18" charset="0"/>
              </a:rPr>
              <a:t>Pre-VUSEX HV Field trip</a:t>
            </a:r>
          </a:p>
          <a:p>
            <a:endParaRPr lang="en-GB" sz="2800" dirty="0" smtClean="0">
              <a:solidFill>
                <a:srgbClr val="9A1D2B"/>
              </a:solidFill>
              <a:latin typeface="Baskerville Old Face" pitchFamily="18" charset="0"/>
            </a:endParaRPr>
          </a:p>
          <a:p>
            <a:r>
              <a:rPr lang="en-GB" sz="2800" b="1" dirty="0" smtClean="0">
                <a:solidFill>
                  <a:schemeClr val="tx2"/>
                </a:solidFill>
                <a:latin typeface="Baskerville Old Face" pitchFamily="18" charset="0"/>
              </a:rPr>
              <a:t>Main </a:t>
            </a:r>
            <a:r>
              <a:rPr lang="en-GB" sz="2800" b="1" dirty="0">
                <a:solidFill>
                  <a:schemeClr val="tx2"/>
                </a:solidFill>
                <a:latin typeface="Baskerville Old Face" pitchFamily="18" charset="0"/>
              </a:rPr>
              <a:t>precursors </a:t>
            </a:r>
            <a:r>
              <a:rPr lang="en-GB" sz="2800" dirty="0">
                <a:solidFill>
                  <a:srgbClr val="9A1D2B"/>
                </a:solidFill>
                <a:latin typeface="Baskerville Old Face" pitchFamily="18" charset="0"/>
              </a:rPr>
              <a:t>of volcanic unrest at </a:t>
            </a:r>
            <a:r>
              <a:rPr lang="en-GB" sz="2800" dirty="0" smtClean="0">
                <a:solidFill>
                  <a:srgbClr val="9A1D2B"/>
                </a:solidFill>
                <a:latin typeface="Baskerville Old Face" pitchFamily="18" charset="0"/>
              </a:rPr>
              <a:t>the HV</a:t>
            </a:r>
            <a:endParaRPr lang="en-GB" sz="2800" dirty="0">
              <a:solidFill>
                <a:srgbClr val="9A1D2B"/>
              </a:solidFill>
              <a:latin typeface="Baskerville Old Face" pitchFamily="18" charset="0"/>
            </a:endParaRPr>
          </a:p>
          <a:p>
            <a:endParaRPr lang="en-GB" sz="2800" dirty="0">
              <a:solidFill>
                <a:srgbClr val="9A1D2B"/>
              </a:solidFill>
              <a:latin typeface="Baskerville Old Face" pitchFamily="18" charset="0"/>
            </a:endParaRPr>
          </a:p>
          <a:p>
            <a:r>
              <a:rPr lang="en-GB" sz="2800" b="1" dirty="0" smtClean="0">
                <a:solidFill>
                  <a:schemeClr val="tx2"/>
                </a:solidFill>
                <a:latin typeface="Baskerville Old Face" pitchFamily="18" charset="0"/>
              </a:rPr>
              <a:t>Short-term monitoring</a:t>
            </a:r>
          </a:p>
          <a:p>
            <a:pPr marL="457200" indent="-457200">
              <a:buFont typeface="Arial" pitchFamily="34" charset="0"/>
              <a:buChar char="•"/>
            </a:pPr>
            <a:r>
              <a:rPr lang="en-GB" sz="2800" dirty="0" smtClean="0">
                <a:solidFill>
                  <a:srgbClr val="9A1D2B"/>
                </a:solidFill>
                <a:latin typeface="Baskerville Old Face" pitchFamily="18" charset="0"/>
              </a:rPr>
              <a:t>Resources (equipment, employed staff, volunteers etc</a:t>
            </a:r>
            <a:r>
              <a:rPr lang="en-GB" sz="2800" dirty="0">
                <a:solidFill>
                  <a:srgbClr val="9A1D2B"/>
                </a:solidFill>
                <a:latin typeface="Baskerville Old Face" pitchFamily="18" charset="0"/>
              </a:rPr>
              <a:t>.</a:t>
            </a:r>
            <a:r>
              <a:rPr lang="en-GB" sz="2800" dirty="0" smtClean="0">
                <a:solidFill>
                  <a:srgbClr val="9A1D2B"/>
                </a:solidFill>
                <a:latin typeface="Baskerville Old Face" pitchFamily="18" charset="0"/>
              </a:rPr>
              <a:t>)</a:t>
            </a:r>
          </a:p>
          <a:p>
            <a:pPr marL="457200" indent="-457200">
              <a:buFont typeface="Arial" pitchFamily="34" charset="0"/>
              <a:buChar char="•"/>
            </a:pPr>
            <a:r>
              <a:rPr lang="en-GB" sz="2800" dirty="0" smtClean="0">
                <a:solidFill>
                  <a:srgbClr val="9A1D2B"/>
                </a:solidFill>
                <a:latin typeface="Baskerville Old Face" pitchFamily="18" charset="0"/>
              </a:rPr>
              <a:t>Data output (nature, adequacy &amp; timing)</a:t>
            </a:r>
            <a:endParaRPr lang="en-GB" sz="2800" dirty="0">
              <a:solidFill>
                <a:srgbClr val="9A1D2B"/>
              </a:solidFill>
              <a:latin typeface="Baskerville Old Face" pitchFamily="18" charset="0"/>
            </a:endParaRPr>
          </a:p>
          <a:p>
            <a:pPr marL="457200" indent="-457200">
              <a:buFont typeface="Arial" pitchFamily="34" charset="0"/>
              <a:buChar char="•"/>
            </a:pPr>
            <a:r>
              <a:rPr lang="en-GB" sz="2800" dirty="0" smtClean="0">
                <a:solidFill>
                  <a:srgbClr val="9A1D2B"/>
                </a:solidFill>
                <a:latin typeface="Baskerville Old Face" pitchFamily="18" charset="0"/>
              </a:rPr>
              <a:t>Capacity to respond to changing demands</a:t>
            </a:r>
          </a:p>
          <a:p>
            <a:endParaRPr lang="en-GB" sz="2800" dirty="0" smtClean="0">
              <a:solidFill>
                <a:srgbClr val="9A1D2B"/>
              </a:solidFill>
              <a:latin typeface="Baskerville Old Face" pitchFamily="18" charset="0"/>
            </a:endParaRPr>
          </a:p>
          <a:p>
            <a:endParaRPr lang="en-GB" sz="2800" dirty="0" smtClean="0">
              <a:solidFill>
                <a:srgbClr val="9A1D2B"/>
              </a:solidFill>
              <a:latin typeface="Baskerville Old Face" pitchFamily="18" charset="0"/>
            </a:endParaRPr>
          </a:p>
          <a:p>
            <a:endParaRPr lang="en-GB" sz="2800" dirty="0">
              <a:solidFill>
                <a:srgbClr val="9A1D2B"/>
              </a:solidFill>
              <a:latin typeface="Baskerville Old Face" pitchFamily="18" charset="0"/>
            </a:endParaRPr>
          </a:p>
        </p:txBody>
      </p:sp>
    </p:spTree>
    <p:extLst>
      <p:ext uri="{BB962C8B-B14F-4D97-AF65-F5344CB8AC3E}">
        <p14:creationId xmlns:p14="http://schemas.microsoft.com/office/powerpoint/2010/main" val="4069655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251520" y="1916832"/>
            <a:ext cx="8965878" cy="2446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rgbClr val="000000"/>
                </a:solidFill>
                <a:latin typeface="Arial" pitchFamily="34" charset="0"/>
                <a:cs typeface="Arial" pitchFamily="34" charset="0"/>
              </a:rPr>
              <a:t/>
            </a:r>
            <a:br>
              <a:rPr lang="en-US" sz="2000" dirty="0" smtClean="0">
                <a:solidFill>
                  <a:srgbClr val="000000"/>
                </a:solidFill>
                <a:latin typeface="Arial" pitchFamily="34" charset="0"/>
                <a:cs typeface="Arial" pitchFamily="34" charset="0"/>
              </a:rPr>
            </a:br>
            <a:r>
              <a:rPr lang="en-US" sz="2000" dirty="0" smtClean="0">
                <a:solidFill>
                  <a:srgbClr val="000000"/>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rgbClr val="000000"/>
                </a:solidFill>
                <a:latin typeface="Arial" pitchFamily="34" charset="0"/>
                <a:cs typeface="Arial" pitchFamily="34" charset="0"/>
              </a:rPr>
              <a:t/>
            </a:r>
            <a:br>
              <a:rPr lang="en-US" sz="2000" dirty="0" smtClean="0">
                <a:solidFill>
                  <a:srgbClr val="000000"/>
                </a:solidFill>
                <a:latin typeface="Arial" pitchFamily="34" charset="0"/>
                <a:cs typeface="Arial" pitchFamily="34" charset="0"/>
              </a:rPr>
            </a:br>
            <a:r>
              <a:rPr lang="en-US" sz="2000" dirty="0" smtClean="0">
                <a:solidFill>
                  <a:srgbClr val="000000"/>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13" name="Rectangle 2"/>
          <p:cNvSpPr txBox="1">
            <a:spLocks noChangeArrowheads="1"/>
          </p:cNvSpPr>
          <p:nvPr/>
        </p:nvSpPr>
        <p:spPr bwMode="auto">
          <a:xfrm>
            <a:off x="663575" y="1862138"/>
            <a:ext cx="5132561" cy="3806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endParaRPr lang="en-US" sz="2000" b="1" dirty="0" smtClean="0">
              <a:solidFill>
                <a:srgbClr val="000000"/>
              </a:solidFill>
              <a:latin typeface="Bookman Old Style" pitchFamily="18" charset="0"/>
              <a:cs typeface="Aparajita" pitchFamily="34" charset="0"/>
            </a:endParaRPr>
          </a:p>
        </p:txBody>
      </p:sp>
      <p:sp>
        <p:nvSpPr>
          <p:cNvPr id="14" name="Rectangle 2"/>
          <p:cNvSpPr txBox="1">
            <a:spLocks noChangeArrowheads="1"/>
          </p:cNvSpPr>
          <p:nvPr/>
        </p:nvSpPr>
        <p:spPr bwMode="auto">
          <a:xfrm>
            <a:off x="815975" y="2014538"/>
            <a:ext cx="5132561" cy="3806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endParaRPr lang="en-US" sz="2000" b="1" dirty="0" smtClean="0">
              <a:solidFill>
                <a:srgbClr val="000000"/>
              </a:solidFill>
              <a:latin typeface="Bookman Old Style" pitchFamily="18" charset="0"/>
              <a:cs typeface="Aparajita" pitchFamily="34" charset="0"/>
            </a:endParaRPr>
          </a:p>
        </p:txBody>
      </p:sp>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396172"/>
            <a:ext cx="8856984" cy="631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bwMode="auto">
          <a:xfrm rot="8898140">
            <a:off x="2740650" y="220900"/>
            <a:ext cx="978408" cy="484632"/>
          </a:xfrm>
          <a:prstGeom prst="rightArrow">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11" name="Right Arrow 10"/>
          <p:cNvSpPr/>
          <p:nvPr/>
        </p:nvSpPr>
        <p:spPr bwMode="auto">
          <a:xfrm rot="8898140">
            <a:off x="2740649" y="1619821"/>
            <a:ext cx="978408" cy="484632"/>
          </a:xfrm>
          <a:prstGeom prst="rightArrow">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15" name="Right Arrow 14"/>
          <p:cNvSpPr/>
          <p:nvPr/>
        </p:nvSpPr>
        <p:spPr bwMode="auto">
          <a:xfrm rot="8898140">
            <a:off x="2740649" y="4962963"/>
            <a:ext cx="978408" cy="484632"/>
          </a:xfrm>
          <a:prstGeom prst="rightArrow">
            <a:avLst/>
          </a:prstGeom>
          <a:solidFill>
            <a:srgbClr val="FF00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2275382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404663"/>
            <a:ext cx="8381305" cy="6098385"/>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a:t>
            </a:r>
            <a:r>
              <a:rPr lang="en-GB" sz="2800" b="1" dirty="0">
                <a:latin typeface="Baskerville Old Face" pitchFamily="18" charset="0"/>
              </a:rPr>
              <a:t>- Scope &amp; Planning</a:t>
            </a:r>
          </a:p>
          <a:p>
            <a:pPr algn="ctr"/>
            <a:endParaRPr lang="en-GB" sz="2800" b="1" dirty="0" smtClean="0">
              <a:latin typeface="Baskerville Old Face" pitchFamily="18" charset="0"/>
            </a:endParaRPr>
          </a:p>
          <a:p>
            <a:r>
              <a:rPr lang="en-GB" sz="2800" dirty="0" smtClean="0">
                <a:latin typeface="Baskerville Old Face" pitchFamily="18" charset="0"/>
              </a:rPr>
              <a:t>As </a:t>
            </a:r>
            <a:r>
              <a:rPr lang="en-GB" sz="2800" dirty="0">
                <a:latin typeface="Baskerville Old Face" pitchFamily="18" charset="0"/>
              </a:rPr>
              <a:t>the period of unrest </a:t>
            </a:r>
            <a:r>
              <a:rPr lang="en-GB" sz="2800" dirty="0" smtClean="0">
                <a:latin typeface="Baskerville Old Face" pitchFamily="18" charset="0"/>
              </a:rPr>
              <a:t>evolves…</a:t>
            </a:r>
            <a:r>
              <a:rPr lang="en-GB" sz="2800" b="1" dirty="0" smtClean="0">
                <a:latin typeface="Baskerville Old Face" pitchFamily="18" charset="0"/>
              </a:rPr>
              <a:t>real time</a:t>
            </a:r>
            <a:r>
              <a:rPr lang="en-GB" sz="2800" dirty="0" smtClean="0">
                <a:latin typeface="Baskerville Old Face" pitchFamily="18" charset="0"/>
              </a:rPr>
              <a:t>…</a:t>
            </a:r>
          </a:p>
          <a:p>
            <a:endParaRPr lang="en-GB" sz="2800" dirty="0" smtClean="0">
              <a:solidFill>
                <a:srgbClr val="9A1D2B"/>
              </a:solidFill>
              <a:latin typeface="Baskerville Old Face" pitchFamily="18" charset="0"/>
            </a:endParaRPr>
          </a:p>
          <a:p>
            <a:r>
              <a:rPr lang="en-GB" sz="2800" b="1" dirty="0">
                <a:latin typeface="Baskerville Old Face" pitchFamily="18" charset="0"/>
              </a:rPr>
              <a:t>C</a:t>
            </a:r>
            <a:r>
              <a:rPr lang="en-GB" sz="2800" b="1" dirty="0" smtClean="0">
                <a:latin typeface="Baskerville Old Face" pitchFamily="18" charset="0"/>
              </a:rPr>
              <a:t>haracterisations</a:t>
            </a:r>
            <a:r>
              <a:rPr lang="en-GB" sz="2800" b="1" dirty="0" smtClean="0">
                <a:solidFill>
                  <a:srgbClr val="9A1D2B"/>
                </a:solidFill>
                <a:latin typeface="Baskerville Old Face" pitchFamily="18" charset="0"/>
              </a:rPr>
              <a:t> </a:t>
            </a:r>
            <a:r>
              <a:rPr lang="en-GB" sz="2800" dirty="0" smtClean="0">
                <a:solidFill>
                  <a:srgbClr val="9A1D2B"/>
                </a:solidFill>
                <a:latin typeface="Baskerville Old Face" pitchFamily="18" charset="0"/>
              </a:rPr>
              <a:t>of:</a:t>
            </a:r>
          </a:p>
          <a:p>
            <a:pPr marL="457200" indent="-457200">
              <a:buFont typeface="Arial" pitchFamily="34" charset="0"/>
              <a:buChar char="•"/>
            </a:pPr>
            <a:r>
              <a:rPr lang="en-GB" sz="2800" dirty="0" smtClean="0">
                <a:solidFill>
                  <a:srgbClr val="9A1D2B"/>
                </a:solidFill>
                <a:latin typeface="Baskerville Old Face" pitchFamily="18" charset="0"/>
              </a:rPr>
              <a:t>possible &amp; most likely hazard scenarios</a:t>
            </a:r>
          </a:p>
          <a:p>
            <a:pPr marL="457200" indent="-457200">
              <a:buFont typeface="Arial" pitchFamily="34" charset="0"/>
              <a:buChar char="•"/>
            </a:pPr>
            <a:r>
              <a:rPr lang="en-GB" sz="2800" dirty="0">
                <a:solidFill>
                  <a:srgbClr val="9A1D2B"/>
                </a:solidFill>
                <a:latin typeface="Baskerville Old Face" pitchFamily="18" charset="0"/>
              </a:rPr>
              <a:t>t</a:t>
            </a:r>
            <a:r>
              <a:rPr lang="en-GB" sz="2800" dirty="0" smtClean="0">
                <a:solidFill>
                  <a:srgbClr val="9A1D2B"/>
                </a:solidFill>
                <a:latin typeface="Baskerville Old Face" pitchFamily="18" charset="0"/>
              </a:rPr>
              <a:t>heir temporal</a:t>
            </a:r>
            <a:r>
              <a:rPr lang="en-GB" sz="2800" dirty="0">
                <a:solidFill>
                  <a:srgbClr val="9A1D2B"/>
                </a:solidFill>
                <a:latin typeface="Baskerville Old Face" pitchFamily="18" charset="0"/>
              </a:rPr>
              <a:t>, physical </a:t>
            </a:r>
            <a:r>
              <a:rPr lang="en-GB" sz="2800" dirty="0" smtClean="0">
                <a:solidFill>
                  <a:srgbClr val="9A1D2B"/>
                </a:solidFill>
                <a:latin typeface="Baskerville Old Face" pitchFamily="18" charset="0"/>
              </a:rPr>
              <a:t>&amp; </a:t>
            </a:r>
            <a:r>
              <a:rPr lang="en-GB" sz="2800" dirty="0">
                <a:solidFill>
                  <a:srgbClr val="9A1D2B"/>
                </a:solidFill>
                <a:latin typeface="Baskerville Old Face" pitchFamily="18" charset="0"/>
              </a:rPr>
              <a:t>spatial </a:t>
            </a:r>
            <a:r>
              <a:rPr lang="en-GB" sz="2800" dirty="0" smtClean="0">
                <a:solidFill>
                  <a:srgbClr val="9A1D2B"/>
                </a:solidFill>
                <a:latin typeface="Baskerville Old Face" pitchFamily="18" charset="0"/>
              </a:rPr>
              <a:t>parameters</a:t>
            </a:r>
          </a:p>
          <a:p>
            <a:pPr marL="457200" indent="-457200">
              <a:buFont typeface="Arial" pitchFamily="34" charset="0"/>
              <a:buChar char="•"/>
            </a:pPr>
            <a:endParaRPr lang="en-GB" sz="2800" dirty="0">
              <a:solidFill>
                <a:srgbClr val="9A1D2B"/>
              </a:solidFill>
              <a:latin typeface="Baskerville Old Face" pitchFamily="18" charset="0"/>
            </a:endParaRPr>
          </a:p>
          <a:p>
            <a:r>
              <a:rPr lang="en-GB" sz="2800" b="1" dirty="0" smtClean="0">
                <a:latin typeface="Baskerville Old Face" pitchFamily="18" charset="0"/>
              </a:rPr>
              <a:t>Other advice </a:t>
            </a:r>
            <a:r>
              <a:rPr lang="en-GB" sz="2800" dirty="0" smtClean="0">
                <a:solidFill>
                  <a:srgbClr val="9A1D2B"/>
                </a:solidFill>
                <a:latin typeface="Baskerville Old Face" pitchFamily="18" charset="0"/>
              </a:rPr>
              <a:t>e.g. about merits/safety of further/different monitoring</a:t>
            </a:r>
          </a:p>
          <a:p>
            <a:endParaRPr lang="en-GB" sz="2800" dirty="0">
              <a:solidFill>
                <a:srgbClr val="9A1D2B"/>
              </a:solidFill>
              <a:latin typeface="Baskerville Old Face" pitchFamily="18" charset="0"/>
            </a:endParaRPr>
          </a:p>
          <a:p>
            <a:pPr marL="457200" indent="-457200">
              <a:buFont typeface="Arial" pitchFamily="34" charset="0"/>
              <a:buChar char="•"/>
            </a:pPr>
            <a:endParaRPr lang="en-GB" sz="2800" dirty="0" smtClean="0">
              <a:solidFill>
                <a:srgbClr val="9A1D2B"/>
              </a:solidFill>
              <a:latin typeface="Baskerville Old Face" pitchFamily="18" charset="0"/>
            </a:endParaRPr>
          </a:p>
          <a:p>
            <a:pPr algn="ctr"/>
            <a:endParaRPr lang="en-GB" sz="2800" b="1" dirty="0">
              <a:latin typeface="Baskerville Old Face" pitchFamily="18" charset="0"/>
            </a:endParaRPr>
          </a:p>
        </p:txBody>
      </p:sp>
    </p:spTree>
    <p:extLst>
      <p:ext uri="{BB962C8B-B14F-4D97-AF65-F5344CB8AC3E}">
        <p14:creationId xmlns:p14="http://schemas.microsoft.com/office/powerpoint/2010/main" val="2916386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381305"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a:t>
            </a:r>
            <a:r>
              <a:rPr lang="en-GB" sz="2800" b="1" dirty="0">
                <a:latin typeface="Baskerville Old Face" pitchFamily="18" charset="0"/>
              </a:rPr>
              <a:t>- Scope &amp; Planning</a:t>
            </a:r>
          </a:p>
          <a:p>
            <a:pPr algn="ctr"/>
            <a:endParaRPr lang="en-GB" sz="2800" b="1" dirty="0" smtClean="0">
              <a:latin typeface="Baskerville Old Face" pitchFamily="18" charset="0"/>
            </a:endParaRPr>
          </a:p>
          <a:p>
            <a:r>
              <a:rPr lang="en-GB" sz="2800" b="1" dirty="0" smtClean="0">
                <a:solidFill>
                  <a:schemeClr val="tx2"/>
                </a:solidFill>
                <a:latin typeface="Baskerville Old Face" pitchFamily="18" charset="0"/>
              </a:rPr>
              <a:t>Communications</a:t>
            </a:r>
            <a:r>
              <a:rPr lang="en-GB" sz="2800" dirty="0" smtClean="0">
                <a:solidFill>
                  <a:srgbClr val="9A1D2B"/>
                </a:solidFill>
                <a:latin typeface="Baskerville Old Face" pitchFamily="18" charset="0"/>
              </a:rPr>
              <a:t> of:</a:t>
            </a:r>
          </a:p>
          <a:p>
            <a:pPr marL="457200" indent="-457200">
              <a:buFont typeface="Arial" pitchFamily="34" charset="0"/>
              <a:buChar char="•"/>
            </a:pPr>
            <a:r>
              <a:rPr lang="en-GB" sz="2800" dirty="0" smtClean="0">
                <a:solidFill>
                  <a:srgbClr val="9A1D2B"/>
                </a:solidFill>
                <a:latin typeface="Baskerville Old Face" pitchFamily="18" charset="0"/>
              </a:rPr>
              <a:t>Scientific analysis </a:t>
            </a:r>
            <a:r>
              <a:rPr lang="en-GB" sz="2800" dirty="0">
                <a:solidFill>
                  <a:srgbClr val="9A1D2B"/>
                </a:solidFill>
                <a:latin typeface="Baskerville Old Face" pitchFamily="18" charset="0"/>
              </a:rPr>
              <a:t>(with its inherent assumptions, limitations, complexities </a:t>
            </a:r>
            <a:r>
              <a:rPr lang="en-GB" sz="2800" dirty="0" smtClean="0">
                <a:solidFill>
                  <a:srgbClr val="9A1D2B"/>
                </a:solidFill>
                <a:latin typeface="Baskerville Old Face" pitchFamily="18" charset="0"/>
              </a:rPr>
              <a:t>&amp; uncertainties)</a:t>
            </a:r>
          </a:p>
          <a:p>
            <a:pPr marL="457200" indent="-457200">
              <a:buFont typeface="Arial" pitchFamily="34" charset="0"/>
              <a:buChar char="•"/>
            </a:pPr>
            <a:r>
              <a:rPr lang="en-GB" sz="2800" dirty="0" smtClean="0">
                <a:solidFill>
                  <a:srgbClr val="9A1D2B"/>
                </a:solidFill>
                <a:latin typeface="Baskerville Old Face" pitchFamily="18" charset="0"/>
              </a:rPr>
              <a:t>to </a:t>
            </a:r>
            <a:r>
              <a:rPr lang="en-GB" sz="2800" dirty="0">
                <a:solidFill>
                  <a:srgbClr val="9A1D2B"/>
                </a:solidFill>
                <a:latin typeface="Baskerville Old Face" pitchFamily="18" charset="0"/>
              </a:rPr>
              <a:t>a variety of </a:t>
            </a:r>
            <a:r>
              <a:rPr lang="en-GB" sz="2800" dirty="0" smtClean="0">
                <a:solidFill>
                  <a:srgbClr val="9A1D2B"/>
                </a:solidFill>
                <a:latin typeface="Baskerville Old Face" pitchFamily="18" charset="0"/>
              </a:rPr>
              <a:t>stakeholders</a:t>
            </a:r>
          </a:p>
          <a:p>
            <a:pPr marL="457200" indent="-457200">
              <a:buFont typeface="Arial" pitchFamily="34" charset="0"/>
              <a:buChar char="•"/>
            </a:pPr>
            <a:r>
              <a:rPr lang="en-GB" sz="2800" dirty="0" smtClean="0">
                <a:solidFill>
                  <a:srgbClr val="9A1D2B"/>
                </a:solidFill>
                <a:latin typeface="Baskerville Old Face" pitchFamily="18" charset="0"/>
              </a:rPr>
              <a:t>each </a:t>
            </a:r>
            <a:r>
              <a:rPr lang="en-GB" sz="2800" dirty="0">
                <a:solidFill>
                  <a:srgbClr val="9A1D2B"/>
                </a:solidFill>
                <a:latin typeface="Baskerville Old Face" pitchFamily="18" charset="0"/>
              </a:rPr>
              <a:t>having different requirements </a:t>
            </a:r>
            <a:r>
              <a:rPr lang="en-GB" sz="2800" dirty="0" smtClean="0">
                <a:solidFill>
                  <a:srgbClr val="9A1D2B"/>
                </a:solidFill>
                <a:latin typeface="Baskerville Old Face" pitchFamily="18" charset="0"/>
              </a:rPr>
              <a:t>&amp; expectations</a:t>
            </a:r>
            <a:endParaRPr lang="en-GB" sz="2800" dirty="0">
              <a:solidFill>
                <a:srgbClr val="9A1D2B"/>
              </a:solidFill>
              <a:latin typeface="Baskerville Old Face" pitchFamily="18" charset="0"/>
            </a:endParaRPr>
          </a:p>
          <a:p>
            <a:pPr marL="457200" indent="-457200">
              <a:buFont typeface="Arial" pitchFamily="34" charset="0"/>
              <a:buChar char="•"/>
            </a:pPr>
            <a:endParaRPr lang="en-GB" sz="2800" dirty="0">
              <a:solidFill>
                <a:srgbClr val="9A1D2B"/>
              </a:solidFill>
              <a:latin typeface="Baskerville Old Face" pitchFamily="18" charset="0"/>
            </a:endParaRPr>
          </a:p>
          <a:p>
            <a:pPr marL="457200" indent="-457200">
              <a:buFont typeface="Arial" pitchFamily="34" charset="0"/>
              <a:buChar char="•"/>
            </a:pPr>
            <a:endParaRPr lang="en-GB" sz="2800" dirty="0" smtClean="0">
              <a:solidFill>
                <a:srgbClr val="9A1D2B"/>
              </a:solidFill>
              <a:latin typeface="Baskerville Old Face" pitchFamily="18" charset="0"/>
            </a:endParaRPr>
          </a:p>
          <a:p>
            <a:pPr algn="ctr"/>
            <a:endParaRPr lang="en-GB" sz="2800" b="1" dirty="0">
              <a:latin typeface="Baskerville Old Face" pitchFamily="18" charset="0"/>
            </a:endParaRPr>
          </a:p>
        </p:txBody>
      </p:sp>
    </p:spTree>
    <p:extLst>
      <p:ext uri="{BB962C8B-B14F-4D97-AF65-F5344CB8AC3E}">
        <p14:creationId xmlns:p14="http://schemas.microsoft.com/office/powerpoint/2010/main" val="2650560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23056" y="1093576"/>
            <a:ext cx="8713440" cy="4855704"/>
          </a:xfrm>
        </p:spPr>
        <p:txBody>
          <a:bodyPr/>
          <a:lstStyle/>
          <a:p>
            <a:pPr algn="ctr" eaLnBrk="1" hangingPunct="1"/>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i="1" dirty="0" smtClean="0"/>
              <a:t/>
            </a:r>
            <a:br>
              <a:rPr lang="en-US" sz="2400" i="1" dirty="0" smtClean="0"/>
            </a:br>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i="1" dirty="0" smtClean="0"/>
              <a:t/>
            </a:r>
            <a:br>
              <a:rPr lang="en-US" sz="2400" i="1" dirty="0" smtClean="0"/>
            </a:br>
            <a:r>
              <a:rPr lang="en-US" sz="2400" i="1" dirty="0"/>
              <a:t/>
            </a:r>
            <a:br>
              <a:rPr lang="en-US" sz="2400" i="1" dirty="0"/>
            </a:br>
            <a:r>
              <a:rPr lang="en-US" sz="2400" b="1" i="1" dirty="0" smtClean="0">
                <a:solidFill>
                  <a:schemeClr val="tx1"/>
                </a:solidFill>
                <a:latin typeface="Baskerville Old Face" pitchFamily="18" charset="0"/>
              </a:rPr>
              <a:t/>
            </a:r>
            <a:br>
              <a:rPr lang="en-US" sz="2400" b="1" i="1" dirty="0" smtClean="0">
                <a:solidFill>
                  <a:schemeClr val="tx1"/>
                </a:solidFill>
                <a:latin typeface="Baskerville Old Face" pitchFamily="18" charset="0"/>
              </a:rPr>
            </a:br>
            <a:r>
              <a:rPr lang="en-US" sz="2400" b="1" i="1" dirty="0" smtClean="0">
                <a:solidFill>
                  <a:schemeClr val="tx1"/>
                </a:solidFill>
                <a:latin typeface="Baskerville Old Face" pitchFamily="18" charset="0"/>
              </a:rPr>
              <a:t/>
            </a:r>
            <a:br>
              <a:rPr lang="en-US" sz="2400" b="1" i="1" dirty="0" smtClean="0">
                <a:solidFill>
                  <a:schemeClr val="tx1"/>
                </a:solidFill>
                <a:latin typeface="Baskerville Old Face" pitchFamily="18" charset="0"/>
              </a:rPr>
            </a:br>
            <a:r>
              <a:rPr lang="en-US" sz="2400" i="1" dirty="0"/>
              <a:t/>
            </a:r>
            <a:br>
              <a:rPr lang="en-US" sz="2400" i="1" dirty="0"/>
            </a:br>
            <a:endParaRPr lang="en-US" sz="2400" b="1" dirty="0" smtClean="0">
              <a:solidFill>
                <a:schemeClr val="tx1"/>
              </a:solidFill>
            </a:endParaRPr>
          </a:p>
        </p:txBody>
      </p:sp>
      <p:sp>
        <p:nvSpPr>
          <p:cNvPr id="2052" name="Rectangle 3"/>
          <p:cNvSpPr>
            <a:spLocks noGrp="1" noChangeArrowheads="1"/>
          </p:cNvSpPr>
          <p:nvPr>
            <p:ph type="body" idx="1"/>
          </p:nvPr>
        </p:nvSpPr>
        <p:spPr>
          <a:xfrm>
            <a:off x="323528" y="2420888"/>
            <a:ext cx="6984776" cy="3744416"/>
          </a:xfrm>
        </p:spPr>
        <p:txBody>
          <a:bodyPr/>
          <a:lstStyle/>
          <a:p>
            <a:pPr eaLnBrk="1" hangingPunct="1">
              <a:buFont typeface="Arial" pitchFamily="34" charset="0"/>
              <a:buChar char="•"/>
            </a:pPr>
            <a:endParaRPr lang="en-US" sz="2800" dirty="0" smtClean="0">
              <a:latin typeface="Baskerville Old Face" pitchFamily="18" charset="0"/>
            </a:endParaRPr>
          </a:p>
          <a:p>
            <a:pPr eaLnBrk="1" hangingPunct="1">
              <a:buFont typeface="Arial" pitchFamily="34" charset="0"/>
              <a:buChar char="•"/>
            </a:pPr>
            <a:r>
              <a:rPr lang="en-US" sz="2800" dirty="0" smtClean="0">
                <a:latin typeface="Baskerville Old Face" pitchFamily="18" charset="0"/>
              </a:rPr>
              <a:t>Housekeeping</a:t>
            </a:r>
          </a:p>
          <a:p>
            <a:pPr eaLnBrk="1" hangingPunct="1">
              <a:buFont typeface="Arial" pitchFamily="34" charset="0"/>
              <a:buChar char="•"/>
            </a:pPr>
            <a:r>
              <a:rPr lang="en-US" sz="2800" dirty="0" smtClean="0">
                <a:latin typeface="Baskerville Old Face" pitchFamily="18" charset="0"/>
              </a:rPr>
              <a:t>The problem – Who, What, Why, Solution</a:t>
            </a:r>
          </a:p>
          <a:p>
            <a:pPr eaLnBrk="1" hangingPunct="1">
              <a:buFont typeface="Arial" pitchFamily="34" charset="0"/>
              <a:buChar char="•"/>
            </a:pPr>
            <a:r>
              <a:rPr lang="en-US" sz="2800" dirty="0">
                <a:latin typeface="Baskerville Old Face" pitchFamily="18" charset="0"/>
              </a:rPr>
              <a:t>Exercises – Past &amp; </a:t>
            </a:r>
            <a:r>
              <a:rPr lang="en-US" sz="2800" dirty="0" smtClean="0">
                <a:latin typeface="Baskerville Old Face" pitchFamily="18" charset="0"/>
              </a:rPr>
              <a:t>Future</a:t>
            </a:r>
          </a:p>
          <a:p>
            <a:pPr eaLnBrk="1" hangingPunct="1">
              <a:buFont typeface="Arial" pitchFamily="34" charset="0"/>
              <a:buChar char="•"/>
            </a:pPr>
            <a:r>
              <a:rPr lang="en-US" sz="2800" dirty="0" smtClean="0">
                <a:latin typeface="Baskerville Old Face" pitchFamily="18" charset="0"/>
              </a:rPr>
              <a:t>VUSEX – 10 Observations</a:t>
            </a:r>
          </a:p>
          <a:p>
            <a:pPr eaLnBrk="1" hangingPunct="1">
              <a:buFont typeface="Arial" pitchFamily="34" charset="0"/>
              <a:buChar char="•"/>
            </a:pPr>
            <a:r>
              <a:rPr lang="en-US" sz="2800" dirty="0" smtClean="0">
                <a:latin typeface="Baskerville Old Face" pitchFamily="18" charset="0"/>
              </a:rPr>
              <a:t>Example</a:t>
            </a:r>
          </a:p>
        </p:txBody>
      </p:sp>
      <p:sp>
        <p:nvSpPr>
          <p:cNvPr id="2053" name="Rectangle 7"/>
          <p:cNvSpPr>
            <a:spLocks noChangeArrowheads="1"/>
          </p:cNvSpPr>
          <p:nvPr/>
        </p:nvSpPr>
        <p:spPr bwMode="auto">
          <a:xfrm>
            <a:off x="7741872" y="790575"/>
            <a:ext cx="1022716" cy="184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r"/>
            <a:r>
              <a:rPr lang="en-GB" sz="1200" dirty="0" smtClean="0">
                <a:solidFill>
                  <a:srgbClr val="000000"/>
                </a:solidFill>
                <a:latin typeface="45 Helvetica Light" pitchFamily="1" charset="0"/>
              </a:rPr>
              <a:t>18 March 2014</a:t>
            </a:r>
            <a:endParaRPr lang="en-US" sz="1200" dirty="0">
              <a:solidFill>
                <a:srgbClr val="000000"/>
              </a:solidFill>
              <a:latin typeface="45 Helvetica Light" pitchFamily="1" charset="0"/>
            </a:endParaRPr>
          </a:p>
        </p:txBody>
      </p:sp>
      <p:sp>
        <p:nvSpPr>
          <p:cNvPr id="2055" name="Rectangle 7"/>
          <p:cNvSpPr>
            <a:spLocks noChangeArrowheads="1"/>
          </p:cNvSpPr>
          <p:nvPr/>
        </p:nvSpPr>
        <p:spPr bwMode="auto">
          <a:xfrm>
            <a:off x="8115821" y="558800"/>
            <a:ext cx="648767" cy="184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r"/>
            <a:r>
              <a:rPr lang="en-GB" sz="1200" dirty="0" smtClean="0">
                <a:solidFill>
                  <a:srgbClr val="000000"/>
                </a:solidFill>
                <a:latin typeface="75 Helvetica Bold" pitchFamily="1" charset="0"/>
              </a:rPr>
              <a:t>UEA </a:t>
            </a:r>
            <a:r>
              <a:rPr lang="en-GB" sz="1200" dirty="0">
                <a:solidFill>
                  <a:srgbClr val="000000"/>
                </a:solidFill>
                <a:latin typeface="75 Helvetica Bold" pitchFamily="1" charset="0"/>
              </a:rPr>
              <a:t>2</a:t>
            </a:r>
            <a:r>
              <a:rPr lang="en-GB" sz="1200" dirty="0" smtClean="0">
                <a:solidFill>
                  <a:srgbClr val="000000"/>
                </a:solidFill>
                <a:latin typeface="75 Helvetica Bold" pitchFamily="1" charset="0"/>
              </a:rPr>
              <a:t>/41</a:t>
            </a:r>
            <a:endParaRPr lang="en-US" sz="1200" dirty="0">
              <a:solidFill>
                <a:srgbClr val="000000"/>
              </a:solidFill>
              <a:latin typeface="75 Helvetica Bold" pitchFamily="1" charset="0"/>
            </a:endParaRPr>
          </a:p>
        </p:txBody>
      </p:sp>
      <p:pic>
        <p:nvPicPr>
          <p:cNvPr id="1028" name="Picture 4" descr="https://encrypted-tbn1.gstatic.com/images?q=tbn:ANd9GcQtthRC6UuI5HVCJoM4YiLn_Sk2PKCSBMXNt-zDGBM6-C_ga7T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188640"/>
            <a:ext cx="2952328"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786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381305"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 Main Issues</a:t>
            </a:r>
            <a:endParaRPr lang="en-GB" sz="2800" b="1" dirty="0">
              <a:latin typeface="Baskerville Old Face" pitchFamily="18" charset="0"/>
            </a:endParaRPr>
          </a:p>
          <a:p>
            <a:pPr algn="ctr"/>
            <a:endParaRPr lang="en-GB" sz="2800" b="1" dirty="0" smtClean="0">
              <a:latin typeface="Baskerville Old Face" pitchFamily="18" charset="0"/>
            </a:endParaRPr>
          </a:p>
          <a:p>
            <a:pPr marL="457200" indent="-457200">
              <a:buFont typeface="Arial" pitchFamily="34" charset="0"/>
              <a:buChar char="•"/>
            </a:pPr>
            <a:r>
              <a:rPr lang="en-GB" sz="2800" b="1" dirty="0" smtClean="0">
                <a:solidFill>
                  <a:srgbClr val="9A1D2B"/>
                </a:solidFill>
                <a:latin typeface="Baskerville Old Face" pitchFamily="18" charset="0"/>
              </a:rPr>
              <a:t>Stakeholders (VUSE Actors)</a:t>
            </a:r>
          </a:p>
          <a:p>
            <a:pPr marL="914400" lvl="1" indent="-457200">
              <a:buFont typeface="Arial" pitchFamily="34" charset="0"/>
              <a:buChar char="•"/>
            </a:pPr>
            <a:r>
              <a:rPr lang="en-GB" sz="2800" dirty="0" smtClean="0">
                <a:solidFill>
                  <a:srgbClr val="9A1D2B"/>
                </a:solidFill>
                <a:latin typeface="Baskerville Old Face" pitchFamily="18" charset="0"/>
              </a:rPr>
              <a:t>Reflect the HV's legal risk governance infrastructure </a:t>
            </a:r>
          </a:p>
          <a:p>
            <a:pPr marL="914400" lvl="1" indent="-457200">
              <a:buFont typeface="Arial" pitchFamily="34" charset="0"/>
              <a:buChar char="•"/>
            </a:pPr>
            <a:r>
              <a:rPr lang="en-GB" sz="2800" dirty="0">
                <a:solidFill>
                  <a:srgbClr val="9A1D2B"/>
                </a:solidFill>
                <a:latin typeface="Baskerville Old Face" pitchFamily="18" charset="0"/>
              </a:rPr>
              <a:t>I</a:t>
            </a:r>
            <a:r>
              <a:rPr lang="en-GB" sz="2800" dirty="0" smtClean="0">
                <a:solidFill>
                  <a:srgbClr val="9A1D2B"/>
                </a:solidFill>
                <a:latin typeface="Baskerville Old Face" pitchFamily="18" charset="0"/>
              </a:rPr>
              <a:t>nclude</a:t>
            </a:r>
          </a:p>
          <a:p>
            <a:pPr marL="1371600" lvl="2" indent="-457200">
              <a:buFont typeface="Arial" pitchFamily="34" charset="0"/>
              <a:buChar char="•"/>
            </a:pPr>
            <a:r>
              <a:rPr lang="en-GB" sz="2800" dirty="0" smtClean="0">
                <a:solidFill>
                  <a:srgbClr val="9A1D2B"/>
                </a:solidFill>
                <a:latin typeface="Baskerville Old Face" pitchFamily="18" charset="0"/>
              </a:rPr>
              <a:t>Volcano (</a:t>
            </a:r>
            <a:r>
              <a:rPr lang="en-GB" sz="2800" dirty="0">
                <a:solidFill>
                  <a:srgbClr val="9A1D2B"/>
                </a:solidFill>
                <a:latin typeface="Baskerville Old Face" pitchFamily="18" charset="0"/>
              </a:rPr>
              <a:t>H</a:t>
            </a:r>
            <a:r>
              <a:rPr lang="en-GB" sz="2800" dirty="0" smtClean="0">
                <a:solidFill>
                  <a:srgbClr val="9A1D2B"/>
                </a:solidFill>
                <a:latin typeface="Baskerville Old Face" pitchFamily="18" charset="0"/>
              </a:rPr>
              <a:t>V)</a:t>
            </a:r>
          </a:p>
          <a:p>
            <a:pPr marL="1371600" lvl="2" indent="-457200">
              <a:buFont typeface="Arial" pitchFamily="34" charset="0"/>
              <a:buChar char="•"/>
            </a:pPr>
            <a:r>
              <a:rPr lang="en-GB" sz="2800" dirty="0" smtClean="0">
                <a:solidFill>
                  <a:srgbClr val="9A1D2B"/>
                </a:solidFill>
                <a:latin typeface="Baskerville Old Face" pitchFamily="18" charset="0"/>
              </a:rPr>
              <a:t>Local &amp; external scientists (SAC)</a:t>
            </a:r>
          </a:p>
          <a:p>
            <a:pPr marL="1371600" lvl="2" indent="-457200">
              <a:buFont typeface="Arial" pitchFamily="34" charset="0"/>
              <a:buChar char="•"/>
            </a:pPr>
            <a:r>
              <a:rPr lang="en-GB" sz="2800" dirty="0" smtClean="0">
                <a:solidFill>
                  <a:srgbClr val="9A1D2B"/>
                </a:solidFill>
                <a:latin typeface="Baskerville Old Face" pitchFamily="18" charset="0"/>
              </a:rPr>
              <a:t>Risk assessors &amp; managers (CPA)</a:t>
            </a:r>
          </a:p>
          <a:p>
            <a:pPr marL="914400" lvl="1" indent="-457200">
              <a:buFont typeface="Arial" pitchFamily="34" charset="0"/>
              <a:buChar char="•"/>
            </a:pPr>
            <a:r>
              <a:rPr lang="en-GB" sz="2800" dirty="0" smtClean="0">
                <a:solidFill>
                  <a:srgbClr val="9A1D2B"/>
                </a:solidFill>
                <a:latin typeface="Baskerville Old Face" pitchFamily="18" charset="0"/>
              </a:rPr>
              <a:t>Plus ?</a:t>
            </a:r>
          </a:p>
          <a:p>
            <a:pPr marL="1371600" lvl="2" indent="-457200">
              <a:buFont typeface="Arial" pitchFamily="34" charset="0"/>
              <a:buChar char="•"/>
            </a:pPr>
            <a:r>
              <a:rPr lang="en-GB" sz="2800" dirty="0">
                <a:solidFill>
                  <a:srgbClr val="9A1D2B"/>
                </a:solidFill>
                <a:latin typeface="Baskerville Old Face" pitchFamily="18" charset="0"/>
              </a:rPr>
              <a:t>Volcano Observatory Scientists (VOS</a:t>
            </a:r>
            <a:r>
              <a:rPr lang="en-GB" sz="2800" dirty="0" smtClean="0">
                <a:solidFill>
                  <a:srgbClr val="9A1D2B"/>
                </a:solidFill>
                <a:latin typeface="Baskerville Old Face" pitchFamily="18" charset="0"/>
              </a:rPr>
              <a:t>)</a:t>
            </a:r>
          </a:p>
          <a:p>
            <a:pPr marL="1371600" lvl="2" indent="-457200">
              <a:buFont typeface="Arial" pitchFamily="34" charset="0"/>
              <a:buChar char="•"/>
            </a:pPr>
            <a:r>
              <a:rPr lang="en-GB" sz="2800" dirty="0" smtClean="0">
                <a:solidFill>
                  <a:srgbClr val="9A1D2B"/>
                </a:solidFill>
                <a:latin typeface="Baskerville Old Face" pitchFamily="18" charset="0"/>
              </a:rPr>
              <a:t>Media</a:t>
            </a:r>
          </a:p>
          <a:p>
            <a:pPr marL="1371600" lvl="2" indent="-457200">
              <a:buFont typeface="Arial" pitchFamily="34" charset="0"/>
              <a:buChar char="•"/>
            </a:pPr>
            <a:r>
              <a:rPr lang="en-GB" sz="2800" dirty="0" smtClean="0">
                <a:solidFill>
                  <a:srgbClr val="9A1D2B"/>
                </a:solidFill>
                <a:latin typeface="Baskerville Old Face" pitchFamily="18" charset="0"/>
              </a:rPr>
              <a:t>Interested &amp; affected parties</a:t>
            </a:r>
          </a:p>
          <a:p>
            <a:pPr marL="1371600" lvl="2" indent="-457200">
              <a:buFont typeface="Arial" pitchFamily="34" charset="0"/>
              <a:buChar char="•"/>
            </a:pPr>
            <a:r>
              <a:rPr lang="en-GB" sz="2800" dirty="0" smtClean="0">
                <a:solidFill>
                  <a:srgbClr val="9A1D2B"/>
                </a:solidFill>
                <a:latin typeface="Baskerville Old Face" pitchFamily="18" charset="0"/>
              </a:rPr>
              <a:t>Maverick/minority scientists</a:t>
            </a:r>
          </a:p>
          <a:p>
            <a:pPr marL="1371600" lvl="2" indent="-457200">
              <a:buFont typeface="Arial" pitchFamily="34" charset="0"/>
              <a:buChar char="•"/>
            </a:pPr>
            <a:endParaRPr lang="en-GB" sz="2800" dirty="0">
              <a:solidFill>
                <a:srgbClr val="9A1D2B"/>
              </a:solidFill>
              <a:latin typeface="Baskerville Old Face" pitchFamily="18" charset="0"/>
            </a:endParaRPr>
          </a:p>
          <a:p>
            <a:pPr marL="457200" indent="-457200">
              <a:buFont typeface="Arial" pitchFamily="34" charset="0"/>
              <a:buChar char="•"/>
            </a:pPr>
            <a:endParaRPr lang="en-GB" sz="2800" dirty="0" smtClean="0">
              <a:solidFill>
                <a:srgbClr val="9A1D2B"/>
              </a:solidFill>
              <a:latin typeface="Baskerville Old Face" pitchFamily="18" charset="0"/>
            </a:endParaRPr>
          </a:p>
          <a:p>
            <a:pPr algn="ctr"/>
            <a:endParaRPr lang="en-GB" sz="2800" b="1" dirty="0">
              <a:latin typeface="Baskerville Old Face" pitchFamily="18" charset="0"/>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304" y="116632"/>
            <a:ext cx="1440159" cy="1440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2523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323529" y="332655"/>
            <a:ext cx="8568952" cy="6336705"/>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 Main Issues</a:t>
            </a:r>
            <a:endParaRPr lang="en-GB" sz="2800" b="1" dirty="0">
              <a:latin typeface="Baskerville Old Face" pitchFamily="18" charset="0"/>
            </a:endParaRPr>
          </a:p>
          <a:p>
            <a:pPr algn="ctr"/>
            <a:endParaRPr lang="en-GB" sz="2800" b="1" dirty="0" smtClean="0">
              <a:latin typeface="Baskerville Old Face" pitchFamily="18" charset="0"/>
            </a:endParaRPr>
          </a:p>
          <a:p>
            <a:pPr marL="457200" indent="-457200">
              <a:buFont typeface="Arial" pitchFamily="34" charset="0"/>
              <a:buChar char="•"/>
            </a:pPr>
            <a:r>
              <a:rPr lang="en-GB" sz="2800" b="1" dirty="0" smtClean="0">
                <a:solidFill>
                  <a:srgbClr val="9A1D2B"/>
                </a:solidFill>
                <a:latin typeface="Baskerville Old Face" pitchFamily="18" charset="0"/>
              </a:rPr>
              <a:t>The roles of Stakeholders (VUSE Actors)</a:t>
            </a:r>
          </a:p>
          <a:p>
            <a:pPr marL="914400" lvl="1" indent="-457200">
              <a:buFont typeface="Arial" pitchFamily="34" charset="0"/>
              <a:buChar char="•"/>
            </a:pPr>
            <a:r>
              <a:rPr lang="en-GB" sz="2800" dirty="0" smtClean="0">
                <a:solidFill>
                  <a:srgbClr val="9A1D2B"/>
                </a:solidFill>
                <a:latin typeface="Baskerville Old Face" pitchFamily="18" charset="0"/>
              </a:rPr>
              <a:t>Reflect the HV's legal risk governance infrastructure</a:t>
            </a:r>
          </a:p>
          <a:p>
            <a:pPr marL="914400" lvl="1" indent="-457200">
              <a:buFont typeface="Arial" pitchFamily="34" charset="0"/>
              <a:buChar char="•"/>
            </a:pPr>
            <a:r>
              <a:rPr lang="en-GB" sz="2800" dirty="0" smtClean="0">
                <a:solidFill>
                  <a:srgbClr val="9A1D2B"/>
                </a:solidFill>
                <a:latin typeface="Baskerville Old Face" pitchFamily="18" charset="0"/>
              </a:rPr>
              <a:t>Roles include</a:t>
            </a:r>
          </a:p>
          <a:p>
            <a:pPr marL="1371600" lvl="2" indent="-457200">
              <a:buFont typeface="Arial" pitchFamily="34" charset="0"/>
              <a:buChar char="•"/>
            </a:pPr>
            <a:r>
              <a:rPr lang="en-GB" sz="2800" dirty="0" smtClean="0">
                <a:solidFill>
                  <a:srgbClr val="9A1D2B"/>
                </a:solidFill>
                <a:latin typeface="Baskerville Old Face" pitchFamily="18" charset="0"/>
              </a:rPr>
              <a:t>Monitoring (the Volcano team)</a:t>
            </a:r>
          </a:p>
          <a:p>
            <a:pPr marL="1371600" lvl="2" indent="-457200">
              <a:buFont typeface="Arial" pitchFamily="34" charset="0"/>
              <a:buChar char="•"/>
            </a:pPr>
            <a:r>
              <a:rPr lang="en-GB" sz="2800" dirty="0" smtClean="0">
                <a:solidFill>
                  <a:srgbClr val="9A1D2B"/>
                </a:solidFill>
                <a:latin typeface="Baskerville Old Face" pitchFamily="18" charset="0"/>
              </a:rPr>
              <a:t>Primary assessment of monitoring data</a:t>
            </a:r>
          </a:p>
          <a:p>
            <a:pPr marL="1371600" lvl="2" indent="-457200">
              <a:buFont typeface="Arial" pitchFamily="34" charset="0"/>
              <a:buChar char="•"/>
            </a:pPr>
            <a:r>
              <a:rPr lang="en-GB" sz="2800" dirty="0" smtClean="0">
                <a:solidFill>
                  <a:srgbClr val="9A1D2B"/>
                </a:solidFill>
                <a:latin typeface="Baskerville Old Face" pitchFamily="18" charset="0"/>
              </a:rPr>
              <a:t>Hazard assessment</a:t>
            </a:r>
          </a:p>
          <a:p>
            <a:pPr marL="1371600" lvl="2" indent="-457200">
              <a:buFont typeface="Arial" pitchFamily="34" charset="0"/>
              <a:buChar char="•"/>
            </a:pPr>
            <a:r>
              <a:rPr lang="en-GB" sz="2800" dirty="0" smtClean="0">
                <a:solidFill>
                  <a:srgbClr val="9A1D2B"/>
                </a:solidFill>
                <a:latin typeface="Baskerville Old Face" pitchFamily="18" charset="0"/>
              </a:rPr>
              <a:t>Volcano status levels</a:t>
            </a:r>
          </a:p>
          <a:p>
            <a:pPr marL="1371600" lvl="2" indent="-457200">
              <a:buFont typeface="Arial" pitchFamily="34" charset="0"/>
              <a:buChar char="•"/>
            </a:pPr>
            <a:r>
              <a:rPr lang="en-GB" sz="2800" dirty="0" smtClean="0">
                <a:solidFill>
                  <a:srgbClr val="9A1D2B"/>
                </a:solidFill>
                <a:latin typeface="Baskerville Old Face" pitchFamily="18" charset="0"/>
              </a:rPr>
              <a:t>Risk assessment (options need &amp; possibilities)</a:t>
            </a:r>
          </a:p>
          <a:p>
            <a:pPr marL="1371600" lvl="2" indent="-457200">
              <a:buFont typeface="Arial" pitchFamily="34" charset="0"/>
              <a:buChar char="•"/>
            </a:pPr>
            <a:r>
              <a:rPr lang="en-GB" sz="2800" dirty="0" smtClean="0">
                <a:solidFill>
                  <a:srgbClr val="9A1D2B"/>
                </a:solidFill>
                <a:latin typeface="Baskerville Old Face" pitchFamily="18" charset="0"/>
              </a:rPr>
              <a:t>Risk management (options selection)</a:t>
            </a:r>
          </a:p>
          <a:p>
            <a:pPr marL="1371600" lvl="2" indent="-457200">
              <a:buFont typeface="Arial" pitchFamily="34" charset="0"/>
              <a:buChar char="•"/>
            </a:pPr>
            <a:r>
              <a:rPr lang="en-GB" sz="2800" dirty="0" smtClean="0">
                <a:solidFill>
                  <a:srgbClr val="9A1D2B"/>
                </a:solidFill>
                <a:latin typeface="Baskerville Old Face" pitchFamily="18" charset="0"/>
              </a:rPr>
              <a:t>Civil protection (options implementation)</a:t>
            </a:r>
          </a:p>
          <a:p>
            <a:pPr marL="1371600" lvl="2" indent="-457200">
              <a:buFont typeface="Arial" pitchFamily="34" charset="0"/>
              <a:buChar char="•"/>
            </a:pPr>
            <a:r>
              <a:rPr lang="en-GB" sz="2800" dirty="0" smtClean="0">
                <a:solidFill>
                  <a:srgbClr val="9A1D2B"/>
                </a:solidFill>
                <a:latin typeface="Baskerville Old Face" pitchFamily="18" charset="0"/>
              </a:rPr>
              <a:t>Risk status levels</a:t>
            </a:r>
          </a:p>
          <a:p>
            <a:pPr marL="1371600" lvl="2" indent="-457200">
              <a:buFont typeface="Arial" pitchFamily="34" charset="0"/>
              <a:buChar char="•"/>
            </a:pPr>
            <a:r>
              <a:rPr lang="en-GB" sz="2800" dirty="0" smtClean="0">
                <a:solidFill>
                  <a:srgbClr val="9A1D2B"/>
                </a:solidFill>
                <a:latin typeface="Baskerville Old Face" pitchFamily="18" charset="0"/>
              </a:rPr>
              <a:t>Other (? Risk mitigation) status levels</a:t>
            </a:r>
          </a:p>
          <a:p>
            <a:pPr algn="ctr"/>
            <a:endParaRPr lang="en-GB" sz="2800" b="1" dirty="0">
              <a:latin typeface="Baskerville Old Face" pitchFamily="18"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64620"/>
            <a:ext cx="2088232" cy="1566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2151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381305"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endParaRPr lang="en-GB" sz="2800" dirty="0">
              <a:solidFill>
                <a:srgbClr val="9A1D2B"/>
              </a:solidFill>
              <a:latin typeface="Baskerville Old Face" pitchFamily="18" charset="0"/>
            </a:endParaRPr>
          </a:p>
          <a:p>
            <a:pPr marL="457200" indent="-457200">
              <a:buFont typeface="Arial" pitchFamily="34" charset="0"/>
              <a:buChar char="•"/>
            </a:pPr>
            <a:endParaRPr lang="en-GB" sz="2800" dirty="0" smtClean="0">
              <a:solidFill>
                <a:srgbClr val="9A1D2B"/>
              </a:solidFill>
              <a:latin typeface="Baskerville Old Face" pitchFamily="18" charset="0"/>
            </a:endParaRPr>
          </a:p>
          <a:p>
            <a:pPr algn="ctr"/>
            <a:endParaRPr lang="en-GB" sz="2800" b="1" dirty="0">
              <a:latin typeface="Baskerville Old Face" pitchFamily="18" charset="0"/>
            </a:endParaRPr>
          </a:p>
        </p:txBody>
      </p:sp>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953" y="692695"/>
            <a:ext cx="8740190" cy="5365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0808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323529" y="188641"/>
            <a:ext cx="8568952"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10 Observations</a:t>
            </a:r>
          </a:p>
          <a:p>
            <a:r>
              <a:rPr lang="en-GB" dirty="0" smtClean="0">
                <a:latin typeface="Baskerville Old Face" pitchFamily="18" charset="0"/>
              </a:rPr>
              <a:t>Based </a:t>
            </a:r>
            <a:r>
              <a:rPr lang="en-GB" dirty="0" smtClean="0">
                <a:latin typeface="Baskerville Old Face" pitchFamily="18" charset="0"/>
              </a:rPr>
              <a:t>upon:</a:t>
            </a:r>
          </a:p>
          <a:p>
            <a:endParaRPr lang="en-GB" dirty="0" smtClean="0">
              <a:latin typeface="Baskerville Old Face" pitchFamily="18" charset="0"/>
            </a:endParaRPr>
          </a:p>
          <a:p>
            <a:pPr marL="457200" indent="-457200">
              <a:buFont typeface="Arial" pitchFamily="34" charset="0"/>
              <a:buChar char="•"/>
            </a:pPr>
            <a:r>
              <a:rPr lang="en-GB" dirty="0" smtClean="0">
                <a:latin typeface="Baskerville Old Face" pitchFamily="18" charset="0"/>
              </a:rPr>
              <a:t>Reviews of:</a:t>
            </a:r>
          </a:p>
          <a:p>
            <a:pPr marL="914400" lvl="1" indent="-457200">
              <a:buFont typeface="Arial" pitchFamily="34" charset="0"/>
              <a:buChar char="•"/>
            </a:pPr>
            <a:r>
              <a:rPr lang="en-GB" b="1" dirty="0" smtClean="0">
                <a:solidFill>
                  <a:srgbClr val="9A1D2B"/>
                </a:solidFill>
                <a:latin typeface="Baskerville Old Face" pitchFamily="18" charset="0"/>
              </a:rPr>
              <a:t>2 VUSEX </a:t>
            </a:r>
          </a:p>
          <a:p>
            <a:pPr marL="1371600" lvl="2" indent="-457200">
              <a:buFont typeface="Arial" pitchFamily="34" charset="0"/>
              <a:buChar char="•"/>
            </a:pPr>
            <a:r>
              <a:rPr lang="en-GB" b="1" dirty="0" smtClean="0">
                <a:latin typeface="Baskerville Old Face" pitchFamily="18" charset="0"/>
              </a:rPr>
              <a:t>Vesuvius, Yellowstone</a:t>
            </a:r>
          </a:p>
          <a:p>
            <a:pPr marL="914400" lvl="1" indent="-457200">
              <a:buFont typeface="Arial" pitchFamily="34" charset="0"/>
              <a:buChar char="•"/>
            </a:pPr>
            <a:r>
              <a:rPr lang="en-GB" b="1" dirty="0" smtClean="0">
                <a:solidFill>
                  <a:srgbClr val="9A1D2B"/>
                </a:solidFill>
                <a:latin typeface="Baskerville Old Face" pitchFamily="18" charset="0"/>
              </a:rPr>
              <a:t>2 Earthquake EX</a:t>
            </a:r>
          </a:p>
          <a:p>
            <a:pPr marL="1371600" lvl="2" indent="-457200">
              <a:buFont typeface="Arial" pitchFamily="34" charset="0"/>
              <a:buChar char="•"/>
            </a:pPr>
            <a:r>
              <a:rPr lang="en-GB" b="1" dirty="0" smtClean="0">
                <a:latin typeface="Baskerville Old Face" pitchFamily="18" charset="0"/>
              </a:rPr>
              <a:t>Wellington &amp; Auckland</a:t>
            </a:r>
          </a:p>
          <a:p>
            <a:pPr marL="914400" lvl="1" indent="-457200">
              <a:buFont typeface="Arial" pitchFamily="34" charset="0"/>
              <a:buChar char="•"/>
            </a:pPr>
            <a:r>
              <a:rPr lang="en-GB" b="1" dirty="0" smtClean="0">
                <a:solidFill>
                  <a:srgbClr val="9A1D2B"/>
                </a:solidFill>
                <a:latin typeface="Baskerville Old Face" pitchFamily="18" charset="0"/>
              </a:rPr>
              <a:t>Several VOLEX</a:t>
            </a:r>
          </a:p>
          <a:p>
            <a:pPr lvl="1"/>
            <a:endParaRPr lang="en-GB" b="1" dirty="0" smtClean="0">
              <a:latin typeface="Baskerville Old Face" pitchFamily="18" charset="0"/>
            </a:endParaRPr>
          </a:p>
          <a:p>
            <a:pPr marL="457200" indent="-457200">
              <a:buFont typeface="Arial" pitchFamily="34" charset="0"/>
              <a:buChar char="•"/>
            </a:pPr>
            <a:r>
              <a:rPr lang="en-GB" dirty="0" smtClean="0">
                <a:latin typeface="Baskerville Old Face" pitchFamily="18" charset="0"/>
              </a:rPr>
              <a:t>Initial audits of:</a:t>
            </a:r>
          </a:p>
          <a:p>
            <a:pPr marL="914400" lvl="1" indent="-457200">
              <a:buFont typeface="Arial" pitchFamily="34" charset="0"/>
              <a:buChar char="•"/>
            </a:pPr>
            <a:r>
              <a:rPr lang="en-GB" b="1" dirty="0">
                <a:solidFill>
                  <a:srgbClr val="9A1D2B"/>
                </a:solidFill>
                <a:latin typeface="Baskerville Old Face" pitchFamily="18" charset="0"/>
              </a:rPr>
              <a:t>2</a:t>
            </a:r>
            <a:r>
              <a:rPr lang="en-GB" b="1" dirty="0" smtClean="0">
                <a:solidFill>
                  <a:srgbClr val="9A1D2B"/>
                </a:solidFill>
                <a:latin typeface="Baskerville Old Face" pitchFamily="18" charset="0"/>
              </a:rPr>
              <a:t> VUELCO VUSEX</a:t>
            </a:r>
          </a:p>
          <a:p>
            <a:pPr marL="1371600" lvl="2" indent="-457200">
              <a:buFont typeface="Arial" pitchFamily="34" charset="0"/>
              <a:buChar char="•"/>
            </a:pPr>
            <a:r>
              <a:rPr lang="en-GB" b="1" dirty="0" smtClean="0">
                <a:latin typeface="Baskerville Old Face" pitchFamily="18" charset="0"/>
              </a:rPr>
              <a:t>Colima, </a:t>
            </a:r>
            <a:r>
              <a:rPr lang="en-GB" b="1" dirty="0" err="1" smtClean="0">
                <a:latin typeface="Baskerville Old Face" pitchFamily="18" charset="0"/>
              </a:rPr>
              <a:t>Campi</a:t>
            </a:r>
            <a:r>
              <a:rPr lang="en-GB" b="1" dirty="0" smtClean="0">
                <a:latin typeface="Baskerville Old Face" pitchFamily="18" charset="0"/>
              </a:rPr>
              <a:t> </a:t>
            </a:r>
            <a:r>
              <a:rPr lang="en-GB" b="1" dirty="0" err="1" smtClean="0">
                <a:latin typeface="Baskerville Old Face" pitchFamily="18" charset="0"/>
              </a:rPr>
              <a:t>Flegrei</a:t>
            </a:r>
            <a:endParaRPr lang="en-GB" b="1" dirty="0" smtClean="0">
              <a:latin typeface="Baskerville Old Face" pitchFamily="18" charset="0"/>
            </a:endParaRPr>
          </a:p>
          <a:p>
            <a:pPr marL="914400" lvl="1" indent="-457200">
              <a:buFont typeface="Arial" pitchFamily="34" charset="0"/>
              <a:buChar char="•"/>
            </a:pPr>
            <a:r>
              <a:rPr lang="en-GB" b="1" dirty="0" err="1" smtClean="0">
                <a:solidFill>
                  <a:srgbClr val="9A1D2B"/>
                </a:solidFill>
                <a:latin typeface="Baskerville Old Face" pitchFamily="18" charset="0"/>
              </a:rPr>
              <a:t>Macaronesian</a:t>
            </a:r>
            <a:r>
              <a:rPr lang="en-GB" b="1" dirty="0" smtClean="0">
                <a:solidFill>
                  <a:srgbClr val="9A1D2B"/>
                </a:solidFill>
                <a:latin typeface="Baskerville Old Face" pitchFamily="18" charset="0"/>
              </a:rPr>
              <a:t> VUSEX</a:t>
            </a:r>
          </a:p>
          <a:p>
            <a:pPr marL="1371600" lvl="2" indent="-457200">
              <a:buFont typeface="Arial" pitchFamily="34" charset="0"/>
              <a:buChar char="•"/>
            </a:pPr>
            <a:r>
              <a:rPr lang="en-GB" b="1" dirty="0" smtClean="0">
                <a:latin typeface="Baskerville Old Face" pitchFamily="18" charset="0"/>
              </a:rPr>
              <a:t>Teide</a:t>
            </a:r>
          </a:p>
          <a:p>
            <a:pPr marL="457200" indent="-457200">
              <a:buFont typeface="Arial" pitchFamily="34" charset="0"/>
              <a:buChar char="•"/>
            </a:pPr>
            <a:endParaRPr lang="en-GB" sz="2800" b="1" dirty="0" smtClean="0">
              <a:latin typeface="Baskerville Old Face" pitchFamily="18" charset="0"/>
            </a:endParaRPr>
          </a:p>
        </p:txBody>
      </p:sp>
    </p:spTree>
    <p:extLst>
      <p:ext uri="{BB962C8B-B14F-4D97-AF65-F5344CB8AC3E}">
        <p14:creationId xmlns:p14="http://schemas.microsoft.com/office/powerpoint/2010/main" val="1088324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381305"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a:latin typeface="Baskerville Old Face" pitchFamily="18" charset="0"/>
              </a:rPr>
              <a:t>VUSEX - 10 Observations</a:t>
            </a:r>
          </a:p>
          <a:p>
            <a:pPr algn="ctr"/>
            <a:endParaRPr lang="en-GB" sz="2800" b="1" dirty="0" smtClean="0">
              <a:latin typeface="Baskerville Old Face" pitchFamily="18" charset="0"/>
            </a:endParaRPr>
          </a:p>
          <a:p>
            <a:r>
              <a:rPr lang="en-GB" sz="2800" dirty="0" smtClean="0">
                <a:latin typeface="Baskerville Old Face" pitchFamily="18" charset="0"/>
              </a:rPr>
              <a:t>1. VUSEX should:</a:t>
            </a:r>
          </a:p>
          <a:p>
            <a:pPr marL="914400" lvl="1" indent="-457200">
              <a:buFont typeface="Arial" pitchFamily="34" charset="0"/>
              <a:buChar char="•"/>
            </a:pPr>
            <a:r>
              <a:rPr lang="en-GB" sz="2800" dirty="0" smtClean="0">
                <a:latin typeface="Baskerville Old Face" pitchFamily="18" charset="0"/>
              </a:rPr>
              <a:t>NOT </a:t>
            </a:r>
            <a:r>
              <a:rPr lang="en-GB" sz="2800" dirty="0">
                <a:latin typeface="Baskerville Old Face" pitchFamily="18" charset="0"/>
              </a:rPr>
              <a:t>attempt to replicate all aspects &amp; phases of a risk governance </a:t>
            </a:r>
            <a:r>
              <a:rPr lang="en-GB" sz="2800" dirty="0" smtClean="0">
                <a:latin typeface="Baskerville Old Face" pitchFamily="18" charset="0"/>
              </a:rPr>
              <a:t>regime</a:t>
            </a:r>
          </a:p>
          <a:p>
            <a:pPr marL="914400" lvl="1" indent="-457200">
              <a:buFont typeface="Arial" pitchFamily="34" charset="0"/>
              <a:buChar char="•"/>
            </a:pPr>
            <a:r>
              <a:rPr lang="en-GB" sz="2800" dirty="0" smtClean="0">
                <a:latin typeface="Baskerville Old Face" pitchFamily="18" charset="0"/>
              </a:rPr>
              <a:t>be </a:t>
            </a:r>
            <a:r>
              <a:rPr lang="en-GB" sz="2800" dirty="0">
                <a:latin typeface="Baskerville Old Face" pitchFamily="18" charset="0"/>
              </a:rPr>
              <a:t>focussed, purpose-driven &amp; planned </a:t>
            </a:r>
            <a:r>
              <a:rPr lang="en-GB" sz="2800" dirty="0" smtClean="0">
                <a:latin typeface="Baskerville Old Face" pitchFamily="18" charset="0"/>
              </a:rPr>
              <a:t>accordingly</a:t>
            </a:r>
          </a:p>
          <a:p>
            <a:endParaRPr lang="en-GB" sz="2800" dirty="0" smtClean="0">
              <a:latin typeface="Baskerville Old Face" pitchFamily="18" charset="0"/>
            </a:endParaRPr>
          </a:p>
          <a:p>
            <a:pPr lvl="1"/>
            <a:r>
              <a:rPr lang="en-GB" sz="2000" dirty="0" smtClean="0">
                <a:solidFill>
                  <a:srgbClr val="9A1D2B"/>
                </a:solidFill>
                <a:latin typeface="Baskerville Old Face" pitchFamily="18" charset="0"/>
              </a:rPr>
              <a:t>Much of the value will be derived from the planning stage and by having clearly defined objectives for all participants</a:t>
            </a:r>
          </a:p>
          <a:p>
            <a:pPr lvl="1"/>
            <a:endParaRPr lang="en-GB" sz="2000" dirty="0" smtClean="0">
              <a:solidFill>
                <a:srgbClr val="9A1D2B"/>
              </a:solidFill>
              <a:latin typeface="Baskerville Old Face" pitchFamily="18" charset="0"/>
            </a:endParaRPr>
          </a:p>
          <a:p>
            <a:pPr lvl="1"/>
            <a:r>
              <a:rPr lang="en-GB" sz="2000" dirty="0" smtClean="0">
                <a:solidFill>
                  <a:srgbClr val="9A1D2B"/>
                </a:solidFill>
                <a:latin typeface="Baskerville Old Face" pitchFamily="18" charset="0"/>
              </a:rPr>
              <a:t>Scenario writing, briefing notes &amp; diagrams, pre- exercise field trip/s</a:t>
            </a:r>
          </a:p>
          <a:p>
            <a:pPr lvl="1"/>
            <a:endParaRPr lang="en-GB" sz="2000" dirty="0">
              <a:solidFill>
                <a:srgbClr val="9A1D2B"/>
              </a:solidFill>
              <a:latin typeface="Baskerville Old Face" pitchFamily="18" charset="0"/>
            </a:endParaRPr>
          </a:p>
          <a:p>
            <a:pPr lvl="1"/>
            <a:r>
              <a:rPr lang="en-GB" sz="2000" dirty="0">
                <a:solidFill>
                  <a:srgbClr val="9A1D2B"/>
                </a:solidFill>
                <a:latin typeface="Baskerville Old Face" pitchFamily="18" charset="0"/>
              </a:rPr>
              <a:t>VUELCO's goals are science-focussed &amp; target the challenging &amp; changing interfaces between:</a:t>
            </a:r>
          </a:p>
          <a:p>
            <a:pPr marL="800100" lvl="1" indent="-342900">
              <a:buFont typeface="Arial" panose="020B0604020202020204" pitchFamily="34" charset="0"/>
              <a:buChar char="•"/>
            </a:pPr>
            <a:r>
              <a:rPr lang="en-GB" sz="2000" dirty="0">
                <a:solidFill>
                  <a:srgbClr val="9A1D2B"/>
                </a:solidFill>
                <a:latin typeface="Baskerville Old Face" pitchFamily="18" charset="0"/>
              </a:rPr>
              <a:t>hazard monitoring &amp; hazard </a:t>
            </a:r>
            <a:r>
              <a:rPr lang="en-GB" sz="2000" dirty="0" smtClean="0">
                <a:solidFill>
                  <a:srgbClr val="9A1D2B"/>
                </a:solidFill>
                <a:latin typeface="Baskerville Old Face" pitchFamily="18" charset="0"/>
              </a:rPr>
              <a:t>assessment</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hazard </a:t>
            </a:r>
            <a:r>
              <a:rPr lang="en-GB" sz="2000" dirty="0">
                <a:solidFill>
                  <a:srgbClr val="9A1D2B"/>
                </a:solidFill>
                <a:latin typeface="Baskerville Old Face" pitchFamily="18" charset="0"/>
              </a:rPr>
              <a:t>assessment &amp; risk assessment </a:t>
            </a:r>
            <a:endParaRPr lang="en-GB" sz="2000" dirty="0" smtClean="0">
              <a:solidFill>
                <a:srgbClr val="9A1D2B"/>
              </a:solidFill>
              <a:latin typeface="Baskerville Old Face" pitchFamily="18" charset="0"/>
            </a:endParaRP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related </a:t>
            </a:r>
            <a:r>
              <a:rPr lang="en-GB" sz="2000" dirty="0">
                <a:solidFill>
                  <a:srgbClr val="9A1D2B"/>
                </a:solidFill>
                <a:latin typeface="Baskerville Old Face" pitchFamily="18" charset="0"/>
              </a:rPr>
              <a:t>communication</a:t>
            </a:r>
          </a:p>
          <a:p>
            <a:pPr lvl="1"/>
            <a:endParaRPr lang="en-GB" sz="2000" dirty="0" smtClean="0">
              <a:solidFill>
                <a:srgbClr val="9A1D2B"/>
              </a:solidFill>
              <a:latin typeface="Baskerville Old Face" pitchFamily="18" charset="0"/>
            </a:endParaRPr>
          </a:p>
          <a:p>
            <a:pPr lvl="1"/>
            <a:endParaRPr lang="en-GB" sz="2000" dirty="0">
              <a:solidFill>
                <a:srgbClr val="9A1D2B"/>
              </a:solidFill>
              <a:latin typeface="Baskerville Old Face" pitchFamily="18" charset="0"/>
            </a:endParaRPr>
          </a:p>
          <a:p>
            <a:endParaRPr lang="en-GB" sz="2800" dirty="0" smtClean="0">
              <a:solidFill>
                <a:srgbClr val="9A1D2B"/>
              </a:solidFill>
              <a:latin typeface="Baskerville Old Face" pitchFamily="18" charset="0"/>
            </a:endParaRPr>
          </a:p>
        </p:txBody>
      </p:sp>
    </p:spTree>
    <p:extLst>
      <p:ext uri="{BB962C8B-B14F-4D97-AF65-F5344CB8AC3E}">
        <p14:creationId xmlns:p14="http://schemas.microsoft.com/office/powerpoint/2010/main" val="1125916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237289"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- 10 Observations</a:t>
            </a:r>
          </a:p>
          <a:p>
            <a:pPr algn="ctr"/>
            <a:endParaRPr lang="en-GB" sz="2800" b="1" dirty="0" smtClean="0">
              <a:latin typeface="Baskerville Old Face" pitchFamily="18" charset="0"/>
            </a:endParaRPr>
          </a:p>
          <a:p>
            <a:r>
              <a:rPr lang="en-GB" sz="2800" dirty="0">
                <a:latin typeface="Baskerville Old Face" pitchFamily="18" charset="0"/>
              </a:rPr>
              <a:t>2</a:t>
            </a:r>
            <a:r>
              <a:rPr lang="en-GB" sz="2800" dirty="0" smtClean="0">
                <a:latin typeface="Baskerville Old Face" pitchFamily="18" charset="0"/>
              </a:rPr>
              <a:t>. VUSEX </a:t>
            </a:r>
            <a:r>
              <a:rPr lang="en-GB" sz="2800" dirty="0" smtClean="0">
                <a:solidFill>
                  <a:srgbClr val="9A1D2B"/>
                </a:solidFill>
                <a:latin typeface="Baskerville Old Face" pitchFamily="18" charset="0"/>
              </a:rPr>
              <a:t>enable detailed consideration of the </a:t>
            </a:r>
            <a:r>
              <a:rPr lang="en-GB" sz="2800" dirty="0" smtClean="0">
                <a:latin typeface="Baskerville Old Face" pitchFamily="18" charset="0"/>
              </a:rPr>
              <a:t>infrastructures, stakeholders and legal duties of risk governance</a:t>
            </a:r>
          </a:p>
          <a:p>
            <a:endParaRPr lang="en-GB" sz="2800" dirty="0">
              <a:solidFill>
                <a:srgbClr val="9A1D2B"/>
              </a:solidFill>
              <a:latin typeface="Baskerville Old Face" pitchFamily="18" charset="0"/>
            </a:endParaRPr>
          </a:p>
          <a:p>
            <a:pPr lvl="1"/>
            <a:r>
              <a:rPr lang="en-GB" sz="2000" dirty="0" smtClean="0">
                <a:solidFill>
                  <a:srgbClr val="9A1D2B"/>
                </a:solidFill>
                <a:latin typeface="Baskerville Old Face" pitchFamily="18" charset="0"/>
              </a:rPr>
              <a:t>Participants should be the main stakeholders of hazard assessment, risk assessment &amp; management civil protection etc.</a:t>
            </a:r>
          </a:p>
          <a:p>
            <a:pPr lvl="1"/>
            <a:endParaRPr lang="en-GB" sz="2000" dirty="0" smtClean="0">
              <a:solidFill>
                <a:srgbClr val="9A1D2B"/>
              </a:solidFill>
              <a:latin typeface="Baskerville Old Face" pitchFamily="18" charset="0"/>
            </a:endParaRPr>
          </a:p>
          <a:p>
            <a:pPr lvl="1"/>
            <a:r>
              <a:rPr lang="en-GB" sz="2000" b="1" dirty="0" smtClean="0">
                <a:latin typeface="Baskerville Old Face" pitchFamily="18" charset="0"/>
              </a:rPr>
              <a:t>Test:</a:t>
            </a:r>
          </a:p>
          <a:p>
            <a:pPr marL="800100" lvl="1" indent="-342900">
              <a:buFont typeface="Arial" panose="020B0604020202020204" pitchFamily="34" charset="0"/>
              <a:buChar char="•"/>
            </a:pPr>
            <a:r>
              <a:rPr lang="en-GB" sz="2000" dirty="0">
                <a:solidFill>
                  <a:srgbClr val="9A1D2B"/>
                </a:solidFill>
                <a:latin typeface="Baskerville Old Face" pitchFamily="18" charset="0"/>
              </a:rPr>
              <a:t>A</a:t>
            </a:r>
            <a:r>
              <a:rPr lang="en-GB" sz="2000" dirty="0" smtClean="0">
                <a:solidFill>
                  <a:srgbClr val="9A1D2B"/>
                </a:solidFill>
                <a:latin typeface="Baskerville Old Face" pitchFamily="18" charset="0"/>
              </a:rPr>
              <a:t>ll reporting &amp; communicating relationships</a:t>
            </a:r>
          </a:p>
          <a:p>
            <a:pPr lvl="1"/>
            <a:endParaRPr lang="en-GB" sz="2800" dirty="0" smtClean="0">
              <a:solidFill>
                <a:srgbClr val="9A1D2B"/>
              </a:solidFill>
              <a:latin typeface="Baskerville Old Face" pitchFamily="18" charset="0"/>
            </a:endParaRPr>
          </a:p>
        </p:txBody>
      </p:sp>
    </p:spTree>
    <p:extLst>
      <p:ext uri="{BB962C8B-B14F-4D97-AF65-F5344CB8AC3E}">
        <p14:creationId xmlns:p14="http://schemas.microsoft.com/office/powerpoint/2010/main" val="35396235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237289"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- 10 Observations</a:t>
            </a:r>
          </a:p>
          <a:p>
            <a:pPr lvl="1"/>
            <a:endParaRPr lang="en-GB" sz="2800" dirty="0" smtClean="0">
              <a:solidFill>
                <a:srgbClr val="9A1D2B"/>
              </a:solidFill>
              <a:latin typeface="Baskerville Old Face" pitchFamily="18" charset="0"/>
            </a:endParaRPr>
          </a:p>
          <a:p>
            <a:r>
              <a:rPr lang="en-GB" sz="2800" dirty="0" smtClean="0">
                <a:latin typeface="Baskerville Old Face" pitchFamily="18" charset="0"/>
              </a:rPr>
              <a:t>3. Scientific Advisory Committees (SAC) </a:t>
            </a:r>
            <a:endParaRPr lang="en-GB" sz="2800" dirty="0">
              <a:latin typeface="Baskerville Old Face" pitchFamily="18" charset="0"/>
            </a:endParaRPr>
          </a:p>
          <a:p>
            <a:endParaRPr lang="en-GB" sz="2800" dirty="0">
              <a:solidFill>
                <a:srgbClr val="9A1D2B"/>
              </a:solidFill>
              <a:latin typeface="Baskerville Old Face" pitchFamily="18" charset="0"/>
            </a:endParaRPr>
          </a:p>
          <a:p>
            <a:pPr lvl="1"/>
            <a:r>
              <a:rPr lang="en-GB" sz="2000" b="1" dirty="0" smtClean="0">
                <a:latin typeface="Baskerville Old Face" pitchFamily="18" charset="0"/>
              </a:rPr>
              <a:t>Test:</a:t>
            </a:r>
          </a:p>
          <a:p>
            <a:pPr marL="800100" lvl="1" indent="-342900">
              <a:buFont typeface="Arial" pitchFamily="34" charset="0"/>
              <a:buChar char="•"/>
            </a:pPr>
            <a:r>
              <a:rPr lang="en-GB" sz="2000" dirty="0" smtClean="0">
                <a:solidFill>
                  <a:srgbClr val="9A1D2B"/>
                </a:solidFill>
                <a:latin typeface="Baskerville Old Face" pitchFamily="18" charset="0"/>
              </a:rPr>
              <a:t>Status</a:t>
            </a:r>
          </a:p>
          <a:p>
            <a:pPr marL="800100" lvl="1" indent="-342900">
              <a:buFont typeface="Arial" pitchFamily="34" charset="0"/>
              <a:buChar char="•"/>
            </a:pPr>
            <a:r>
              <a:rPr lang="en-GB" sz="2000" dirty="0" smtClean="0">
                <a:solidFill>
                  <a:srgbClr val="9A1D2B"/>
                </a:solidFill>
                <a:latin typeface="Baskerville Old Face" pitchFamily="18" charset="0"/>
              </a:rPr>
              <a:t>Role</a:t>
            </a:r>
          </a:p>
          <a:p>
            <a:pPr marL="800100" lvl="1" indent="-342900">
              <a:buFont typeface="Arial" pitchFamily="34" charset="0"/>
              <a:buChar char="•"/>
            </a:pPr>
            <a:r>
              <a:rPr lang="en-GB" sz="2000" dirty="0" smtClean="0">
                <a:solidFill>
                  <a:srgbClr val="9A1D2B"/>
                </a:solidFill>
                <a:latin typeface="Baskerville Old Face" pitchFamily="18" charset="0"/>
              </a:rPr>
              <a:t>Chairmanship</a:t>
            </a:r>
          </a:p>
          <a:p>
            <a:pPr marL="800100" lvl="1" indent="-342900">
              <a:buFont typeface="Arial" pitchFamily="34" charset="0"/>
              <a:buChar char="•"/>
            </a:pPr>
            <a:r>
              <a:rPr lang="en-GB" sz="2000" dirty="0" smtClean="0">
                <a:solidFill>
                  <a:srgbClr val="9A1D2B"/>
                </a:solidFill>
                <a:latin typeface="Baskerville Old Face" pitchFamily="18" charset="0"/>
              </a:rPr>
              <a:t>Composition, size, range of scientific disciplines</a:t>
            </a:r>
          </a:p>
          <a:p>
            <a:pPr marL="800100" lvl="1" indent="-342900">
              <a:buFont typeface="Arial" pitchFamily="34" charset="0"/>
              <a:buChar char="•"/>
            </a:pPr>
            <a:r>
              <a:rPr lang="en-GB" sz="2000" dirty="0" smtClean="0">
                <a:solidFill>
                  <a:srgbClr val="9A1D2B"/>
                </a:solidFill>
                <a:latin typeface="Baskerville Old Face" pitchFamily="18" charset="0"/>
              </a:rPr>
              <a:t>Linguistic/cultural difficulties</a:t>
            </a:r>
          </a:p>
          <a:p>
            <a:pPr marL="800100" lvl="1" indent="-342900">
              <a:buFont typeface="Arial" pitchFamily="34" charset="0"/>
              <a:buChar char="•"/>
            </a:pPr>
            <a:r>
              <a:rPr lang="en-GB" sz="2000" dirty="0">
                <a:solidFill>
                  <a:srgbClr val="9A1D2B"/>
                </a:solidFill>
                <a:latin typeface="Baskerville Old Face" pitchFamily="18" charset="0"/>
              </a:rPr>
              <a:t>P</a:t>
            </a:r>
            <a:r>
              <a:rPr lang="en-GB" sz="2000" dirty="0" smtClean="0">
                <a:solidFill>
                  <a:srgbClr val="9A1D2B"/>
                </a:solidFill>
                <a:latin typeface="Baskerville Old Face" pitchFamily="18" charset="0"/>
              </a:rPr>
              <a:t>rocesses, deliberation</a:t>
            </a:r>
          </a:p>
          <a:p>
            <a:pPr marL="800100" lvl="1" indent="-342900">
              <a:buFont typeface="Arial" pitchFamily="34" charset="0"/>
              <a:buChar char="•"/>
            </a:pPr>
            <a:r>
              <a:rPr lang="en-GB" sz="2000" dirty="0" smtClean="0">
                <a:solidFill>
                  <a:srgbClr val="9A1D2B"/>
                </a:solidFill>
                <a:latin typeface="Baskerville Old Face" pitchFamily="18" charset="0"/>
              </a:rPr>
              <a:t>Records</a:t>
            </a:r>
          </a:p>
          <a:p>
            <a:pPr marL="800100" lvl="1" indent="-342900">
              <a:buFont typeface="Arial" pitchFamily="34" charset="0"/>
              <a:buChar char="•"/>
            </a:pPr>
            <a:r>
              <a:rPr lang="en-GB" sz="2000" dirty="0" smtClean="0">
                <a:solidFill>
                  <a:srgbClr val="9A1D2B"/>
                </a:solidFill>
                <a:latin typeface="Baskerville Old Face" pitchFamily="18" charset="0"/>
              </a:rPr>
              <a:t>Insurance/Indemnities</a:t>
            </a:r>
          </a:p>
          <a:p>
            <a:pPr marL="800100" lvl="1" indent="-342900">
              <a:buFont typeface="Arial" pitchFamily="34" charset="0"/>
              <a:buChar char="•"/>
            </a:pPr>
            <a:r>
              <a:rPr lang="en-GB" sz="2000" dirty="0" smtClean="0">
                <a:solidFill>
                  <a:srgbClr val="9A1D2B"/>
                </a:solidFill>
                <a:latin typeface="Baskerville Old Face" pitchFamily="18" charset="0"/>
              </a:rPr>
              <a:t>Dealing with:</a:t>
            </a:r>
          </a:p>
          <a:p>
            <a:pPr marL="1257300" lvl="2" indent="-342900">
              <a:buFont typeface="Arial" pitchFamily="34" charset="0"/>
              <a:buChar char="•"/>
            </a:pPr>
            <a:r>
              <a:rPr lang="en-GB" sz="2000" dirty="0" smtClean="0">
                <a:solidFill>
                  <a:srgbClr val="9A1D2B"/>
                </a:solidFill>
                <a:latin typeface="Baskerville Old Face" pitchFamily="18" charset="0"/>
              </a:rPr>
              <a:t>range of views</a:t>
            </a:r>
          </a:p>
          <a:p>
            <a:pPr marL="1257300" lvl="2" indent="-342900">
              <a:buFont typeface="Arial" pitchFamily="34" charset="0"/>
              <a:buChar char="•"/>
            </a:pPr>
            <a:r>
              <a:rPr lang="en-GB" sz="2000" dirty="0" smtClean="0">
                <a:solidFill>
                  <a:srgbClr val="9A1D2B"/>
                </a:solidFill>
                <a:latin typeface="Baskerville Old Face" pitchFamily="18" charset="0"/>
              </a:rPr>
              <a:t>mavericks (inside &amp; outside)</a:t>
            </a:r>
          </a:p>
          <a:p>
            <a:pPr marL="800100" lvl="1" indent="-342900">
              <a:buFont typeface="Arial" pitchFamily="34" charset="0"/>
              <a:buChar char="•"/>
            </a:pPr>
            <a:r>
              <a:rPr lang="en-GB" sz="2000" dirty="0" smtClean="0">
                <a:solidFill>
                  <a:srgbClr val="9A1D2B"/>
                </a:solidFill>
                <a:latin typeface="Baskerville Old Face" pitchFamily="18" charset="0"/>
              </a:rPr>
              <a:t>Communication to &amp; from</a:t>
            </a:r>
          </a:p>
        </p:txBody>
      </p:sp>
    </p:spTree>
    <p:extLst>
      <p:ext uri="{BB962C8B-B14F-4D97-AF65-F5344CB8AC3E}">
        <p14:creationId xmlns:p14="http://schemas.microsoft.com/office/powerpoint/2010/main" val="4808293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381305"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a:latin typeface="Baskerville Old Face" pitchFamily="18" charset="0"/>
              </a:rPr>
              <a:t>VUSEX - 10 </a:t>
            </a:r>
            <a:r>
              <a:rPr lang="en-GB" sz="2800" b="1" dirty="0" smtClean="0">
                <a:latin typeface="Baskerville Old Face" pitchFamily="18" charset="0"/>
              </a:rPr>
              <a:t>Observations</a:t>
            </a:r>
          </a:p>
          <a:p>
            <a:pPr algn="ctr"/>
            <a:endParaRPr lang="en-GB" sz="2800" b="1" dirty="0" smtClean="0">
              <a:latin typeface="Baskerville Old Face" pitchFamily="18" charset="0"/>
            </a:endParaRPr>
          </a:p>
          <a:p>
            <a:r>
              <a:rPr lang="en-GB" sz="2800" dirty="0">
                <a:latin typeface="Baskerville Old Face" pitchFamily="18" charset="0"/>
              </a:rPr>
              <a:t>4</a:t>
            </a:r>
            <a:r>
              <a:rPr lang="en-GB" sz="2800" dirty="0" smtClean="0">
                <a:latin typeface="Baskerville Old Face" pitchFamily="18" charset="0"/>
              </a:rPr>
              <a:t>. VUSEX </a:t>
            </a:r>
            <a:r>
              <a:rPr lang="en-GB" sz="2800" dirty="0" smtClean="0">
                <a:solidFill>
                  <a:srgbClr val="9A1D2B"/>
                </a:solidFill>
                <a:latin typeface="Baskerville Old Face" pitchFamily="18" charset="0"/>
              </a:rPr>
              <a:t>provide a unique opportunity to test, in real time conditions/constraints, </a:t>
            </a:r>
            <a:r>
              <a:rPr lang="en-GB" sz="2800" dirty="0" smtClean="0">
                <a:latin typeface="Baskerville Old Face" pitchFamily="18" charset="0"/>
              </a:rPr>
              <a:t>short-term monitoring data</a:t>
            </a:r>
          </a:p>
          <a:p>
            <a:endParaRPr lang="en-GB" sz="2800" b="1" dirty="0">
              <a:latin typeface="Baskerville Old Face" pitchFamily="18" charset="0"/>
            </a:endParaRPr>
          </a:p>
          <a:p>
            <a:pPr lvl="1"/>
            <a:r>
              <a:rPr lang="en-GB" sz="2000" b="1" dirty="0" smtClean="0">
                <a:latin typeface="Baskerville Old Face" pitchFamily="18" charset="0"/>
              </a:rPr>
              <a:t>Test:</a:t>
            </a:r>
          </a:p>
          <a:p>
            <a:pPr marL="800100" lvl="1" indent="-342900">
              <a:buFont typeface="Arial" pitchFamily="34" charset="0"/>
              <a:buChar char="•"/>
            </a:pPr>
            <a:r>
              <a:rPr lang="en-GB" sz="2000" dirty="0" smtClean="0">
                <a:solidFill>
                  <a:srgbClr val="9A1D2B"/>
                </a:solidFill>
                <a:latin typeface="Baskerville Old Face" pitchFamily="18" charset="0"/>
              </a:rPr>
              <a:t>Timing of provision</a:t>
            </a:r>
          </a:p>
          <a:p>
            <a:pPr marL="800100" lvl="1" indent="-342900">
              <a:buFont typeface="Arial" pitchFamily="34" charset="0"/>
              <a:buChar char="•"/>
            </a:pPr>
            <a:r>
              <a:rPr lang="en-GB" sz="2000" dirty="0" smtClean="0">
                <a:solidFill>
                  <a:srgbClr val="9A1D2B"/>
                </a:solidFill>
                <a:latin typeface="Baskerville Old Face" pitchFamily="18" charset="0"/>
              </a:rPr>
              <a:t>Range</a:t>
            </a:r>
          </a:p>
          <a:p>
            <a:pPr marL="800100" lvl="1" indent="-342900">
              <a:buFont typeface="Arial" pitchFamily="34" charset="0"/>
              <a:buChar char="•"/>
            </a:pPr>
            <a:r>
              <a:rPr lang="en-GB" sz="2000" dirty="0" smtClean="0">
                <a:solidFill>
                  <a:srgbClr val="9A1D2B"/>
                </a:solidFill>
                <a:latin typeface="Baskerville Old Face" pitchFamily="18" charset="0"/>
              </a:rPr>
              <a:t>Format (particularly for use of modelling tools)</a:t>
            </a:r>
          </a:p>
          <a:p>
            <a:pPr marL="800100" lvl="1" indent="-342900">
              <a:buFont typeface="Arial" pitchFamily="34" charset="0"/>
              <a:buChar char="•"/>
            </a:pPr>
            <a:r>
              <a:rPr lang="en-GB" sz="2000" dirty="0" smtClean="0">
                <a:solidFill>
                  <a:srgbClr val="9A1D2B"/>
                </a:solidFill>
                <a:latin typeface="Baskerville Old Face" pitchFamily="18" charset="0"/>
              </a:rPr>
              <a:t>Inadequacies</a:t>
            </a:r>
          </a:p>
          <a:p>
            <a:pPr marL="800100" lvl="1" indent="-342900">
              <a:buFont typeface="Arial" pitchFamily="34" charset="0"/>
              <a:buChar char="•"/>
            </a:pPr>
            <a:r>
              <a:rPr lang="en-GB" sz="2000" dirty="0" smtClean="0">
                <a:solidFill>
                  <a:srgbClr val="9A1D2B"/>
                </a:solidFill>
                <a:latin typeface="Baskerville Old Face" pitchFamily="18" charset="0"/>
              </a:rPr>
              <a:t>Capacity to respond to dynamic change during periods of escalating unrest</a:t>
            </a:r>
            <a:endParaRPr lang="en-GB" sz="2000" dirty="0">
              <a:solidFill>
                <a:srgbClr val="9A1D2B"/>
              </a:solidFill>
              <a:latin typeface="Baskerville Old Face" pitchFamily="18" charset="0"/>
            </a:endParaRPr>
          </a:p>
        </p:txBody>
      </p:sp>
    </p:spTree>
    <p:extLst>
      <p:ext uri="{BB962C8B-B14F-4D97-AF65-F5344CB8AC3E}">
        <p14:creationId xmlns:p14="http://schemas.microsoft.com/office/powerpoint/2010/main" val="2865462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381305"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a:latin typeface="Baskerville Old Face" pitchFamily="18" charset="0"/>
              </a:rPr>
              <a:t>VUSEX - 10 Observations</a:t>
            </a:r>
          </a:p>
          <a:p>
            <a:pPr algn="ctr"/>
            <a:endParaRPr lang="en-GB" sz="2800" b="1" dirty="0" smtClean="0">
              <a:latin typeface="Baskerville Old Face" pitchFamily="18" charset="0"/>
            </a:endParaRPr>
          </a:p>
          <a:p>
            <a:r>
              <a:rPr lang="en-GB" sz="2800" dirty="0" smtClean="0">
                <a:latin typeface="Baskerville Old Face" pitchFamily="18" charset="0"/>
              </a:rPr>
              <a:t>5. VUSEX </a:t>
            </a:r>
            <a:r>
              <a:rPr lang="en-GB" sz="2800" dirty="0" smtClean="0">
                <a:solidFill>
                  <a:srgbClr val="9A1D2B"/>
                </a:solidFill>
                <a:latin typeface="Baskerville Old Face" pitchFamily="18" charset="0"/>
              </a:rPr>
              <a:t>provide a unique opportunity to test, in real time conditions/constraints, </a:t>
            </a:r>
            <a:r>
              <a:rPr lang="en-GB" sz="2800" dirty="0" smtClean="0">
                <a:latin typeface="Baskerville Old Face" pitchFamily="18" charset="0"/>
              </a:rPr>
              <a:t>prototype tools and structures</a:t>
            </a:r>
          </a:p>
          <a:p>
            <a:pPr marL="514350" indent="-514350">
              <a:buAutoNum type="arabicPeriod"/>
            </a:pPr>
            <a:endParaRPr lang="en-GB" sz="2000" dirty="0">
              <a:solidFill>
                <a:srgbClr val="9A1D2B"/>
              </a:solidFill>
              <a:latin typeface="Baskerville Old Face" pitchFamily="18" charset="0"/>
            </a:endParaRPr>
          </a:p>
          <a:p>
            <a:pPr lvl="1"/>
            <a:r>
              <a:rPr lang="en-GB" sz="2000" dirty="0">
                <a:latin typeface="Baskerville Old Face" pitchFamily="18" charset="0"/>
              </a:rPr>
              <a:t>BET-EF</a:t>
            </a:r>
            <a:r>
              <a:rPr lang="en-GB" sz="2000" dirty="0">
                <a:solidFill>
                  <a:srgbClr val="9A1D2B"/>
                </a:solidFill>
                <a:latin typeface="Baskerville Old Face" pitchFamily="18" charset="0"/>
              </a:rPr>
              <a:t> (Bayesian Event Tree for Eruption Forecasting) </a:t>
            </a:r>
          </a:p>
          <a:p>
            <a:pPr lvl="1"/>
            <a:r>
              <a:rPr lang="en-GB" sz="2000" dirty="0" smtClean="0">
                <a:latin typeface="Baskerville Old Face" pitchFamily="18" charset="0"/>
              </a:rPr>
              <a:t>VOLCANBOX</a:t>
            </a:r>
          </a:p>
          <a:p>
            <a:pPr lvl="2"/>
            <a:r>
              <a:rPr lang="en-GB" sz="2000" dirty="0" smtClean="0">
                <a:latin typeface="Baskerville Old Face" pitchFamily="18" charset="0"/>
              </a:rPr>
              <a:t>QVAST </a:t>
            </a:r>
            <a:endParaRPr lang="en-GB" sz="2000" dirty="0">
              <a:latin typeface="Baskerville Old Face" pitchFamily="18" charset="0"/>
            </a:endParaRPr>
          </a:p>
          <a:p>
            <a:pPr lvl="2"/>
            <a:r>
              <a:rPr lang="en-GB" sz="2000" dirty="0" smtClean="0">
                <a:latin typeface="Baskerville Old Face" pitchFamily="18" charset="0"/>
              </a:rPr>
              <a:t>VORIS 2</a:t>
            </a:r>
          </a:p>
          <a:p>
            <a:pPr lvl="2"/>
            <a:r>
              <a:rPr lang="en-GB" sz="2000" dirty="0">
                <a:latin typeface="Baskerville Old Face" pitchFamily="18" charset="0"/>
              </a:rPr>
              <a:t>HASSET</a:t>
            </a:r>
            <a:endParaRPr lang="en-GB" sz="2000" dirty="0" smtClean="0">
              <a:latin typeface="Baskerville Old Face" pitchFamily="18" charset="0"/>
            </a:endParaRPr>
          </a:p>
          <a:p>
            <a:pPr lvl="2"/>
            <a:r>
              <a:rPr lang="en-GB" sz="2000" dirty="0" smtClean="0">
                <a:latin typeface="Baskerville Old Face" pitchFamily="18" charset="0"/>
              </a:rPr>
              <a:t>VOLCADAM</a:t>
            </a:r>
          </a:p>
          <a:p>
            <a:pPr lvl="2"/>
            <a:r>
              <a:rPr lang="en-GB" sz="2000" dirty="0" smtClean="0">
                <a:latin typeface="Baskerville Old Face" pitchFamily="18" charset="0"/>
              </a:rPr>
              <a:t>BADEMO</a:t>
            </a:r>
            <a:endParaRPr lang="en-GB" sz="2000" dirty="0">
              <a:latin typeface="Baskerville Old Face" pitchFamily="18" charset="0"/>
            </a:endParaRPr>
          </a:p>
          <a:p>
            <a:pPr lvl="1"/>
            <a:r>
              <a:rPr lang="en-GB" sz="2000" dirty="0">
                <a:latin typeface="Baskerville Old Face" pitchFamily="18" charset="0"/>
              </a:rPr>
              <a:t>PLINIUS</a:t>
            </a:r>
            <a:r>
              <a:rPr lang="en-GB" sz="2000" dirty="0">
                <a:solidFill>
                  <a:srgbClr val="9A1D2B"/>
                </a:solidFill>
                <a:latin typeface="Baskerville Old Face" pitchFamily="18" charset="0"/>
              </a:rPr>
              <a:t> (Volcanic Impact Simulation model</a:t>
            </a:r>
            <a:r>
              <a:rPr lang="en-GB" sz="2000" dirty="0" smtClean="0">
                <a:solidFill>
                  <a:srgbClr val="9A1D2B"/>
                </a:solidFill>
                <a:latin typeface="Baskerville Old Face" pitchFamily="18" charset="0"/>
              </a:rPr>
              <a:t>)</a:t>
            </a:r>
          </a:p>
          <a:p>
            <a:pPr lvl="1"/>
            <a:r>
              <a:rPr lang="en-GB" sz="2000" dirty="0" smtClean="0">
                <a:latin typeface="Baskerville Old Face" pitchFamily="18" charset="0"/>
              </a:rPr>
              <a:t>EMERNET</a:t>
            </a:r>
            <a:r>
              <a:rPr lang="en-GB" sz="2000" dirty="0" smtClean="0">
                <a:solidFill>
                  <a:srgbClr val="9A1D2B"/>
                </a:solidFill>
                <a:latin typeface="Baskerville Old Face" pitchFamily="18" charset="0"/>
              </a:rPr>
              <a:t> (Software used in Teide VUSEX)</a:t>
            </a:r>
            <a:endParaRPr lang="en-GB" sz="2000" dirty="0">
              <a:solidFill>
                <a:srgbClr val="9A1D2B"/>
              </a:solidFill>
              <a:latin typeface="Baskerville Old Face" pitchFamily="18" charset="0"/>
            </a:endParaRPr>
          </a:p>
          <a:p>
            <a:pPr lvl="1"/>
            <a:endParaRPr lang="en-GB" sz="2000" dirty="0">
              <a:solidFill>
                <a:srgbClr val="9A1D2B"/>
              </a:solidFill>
              <a:latin typeface="Baskerville Old Face" pitchFamily="18" charset="0"/>
            </a:endParaRPr>
          </a:p>
          <a:p>
            <a:pPr lvl="1"/>
            <a:r>
              <a:rPr lang="en-GB" sz="2000" b="1" dirty="0">
                <a:latin typeface="Baskerville Old Face" pitchFamily="18" charset="0"/>
              </a:rPr>
              <a:t>VOLCEX</a:t>
            </a:r>
            <a:r>
              <a:rPr lang="en-GB" sz="2000" dirty="0">
                <a:solidFill>
                  <a:srgbClr val="9A1D2B"/>
                </a:solidFill>
                <a:latin typeface="Baskerville Old Face" pitchFamily="18" charset="0"/>
              </a:rPr>
              <a:t> have </a:t>
            </a:r>
            <a:r>
              <a:rPr lang="en-GB" sz="2000" dirty="0" smtClean="0">
                <a:solidFill>
                  <a:srgbClr val="9A1D2B"/>
                </a:solidFill>
                <a:latin typeface="Baskerville Old Face" pitchFamily="18" charset="0"/>
              </a:rPr>
              <a:t>tested:</a:t>
            </a:r>
            <a:endParaRPr lang="en-GB" sz="2000" dirty="0">
              <a:solidFill>
                <a:srgbClr val="9A1D2B"/>
              </a:solidFill>
              <a:latin typeface="Baskerville Old Face" pitchFamily="18" charset="0"/>
            </a:endParaRPr>
          </a:p>
          <a:p>
            <a:pPr lvl="1"/>
            <a:r>
              <a:rPr lang="en-GB" sz="2000" dirty="0">
                <a:solidFill>
                  <a:srgbClr val="9A1D2B"/>
                </a:solidFill>
                <a:latin typeface="Baskerville Old Face" pitchFamily="18" charset="0"/>
              </a:rPr>
              <a:t>New governance structures </a:t>
            </a:r>
            <a:r>
              <a:rPr lang="en-GB" sz="2000" b="1" dirty="0">
                <a:latin typeface="Baskerville Old Face" pitchFamily="18" charset="0"/>
              </a:rPr>
              <a:t>EACCC</a:t>
            </a:r>
          </a:p>
          <a:p>
            <a:pPr lvl="1"/>
            <a:r>
              <a:rPr lang="en-GB" sz="2000" dirty="0">
                <a:solidFill>
                  <a:srgbClr val="9A1D2B"/>
                </a:solidFill>
                <a:latin typeface="Baskerville Old Face" pitchFamily="18" charset="0"/>
              </a:rPr>
              <a:t>New tools </a:t>
            </a:r>
            <a:r>
              <a:rPr lang="en-GB" sz="2000" b="1" dirty="0" smtClean="0">
                <a:latin typeface="Baskerville Old Face" pitchFamily="18" charset="0"/>
              </a:rPr>
              <a:t>EVITA</a:t>
            </a:r>
            <a:endParaRPr lang="en-GB" sz="2000" b="1" dirty="0">
              <a:latin typeface="Baskerville Old Face" pitchFamily="18" charset="0"/>
            </a:endParaRPr>
          </a:p>
        </p:txBody>
      </p:sp>
    </p:spTree>
    <p:extLst>
      <p:ext uri="{BB962C8B-B14F-4D97-AF65-F5344CB8AC3E}">
        <p14:creationId xmlns:p14="http://schemas.microsoft.com/office/powerpoint/2010/main" val="2480107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381305"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endParaRPr lang="en-GB" sz="2800" b="1" dirty="0" smtClean="0">
              <a:latin typeface="Baskerville Old Face" pitchFamily="18" charset="0"/>
            </a:endParaRPr>
          </a:p>
          <a:p>
            <a:pPr algn="ctr"/>
            <a:r>
              <a:rPr lang="en-GB" sz="2800" b="1" dirty="0">
                <a:latin typeface="Baskerville Old Face" pitchFamily="18" charset="0"/>
              </a:rPr>
              <a:t>VUSEX - 10 Observations</a:t>
            </a:r>
          </a:p>
          <a:p>
            <a:pPr algn="ctr"/>
            <a:endParaRPr lang="en-GB" sz="2800" b="1" dirty="0" smtClean="0">
              <a:latin typeface="Baskerville Old Face" pitchFamily="18" charset="0"/>
            </a:endParaRPr>
          </a:p>
          <a:p>
            <a:r>
              <a:rPr lang="en-GB" sz="2800" dirty="0">
                <a:latin typeface="Baskerville Old Face" pitchFamily="18" charset="0"/>
              </a:rPr>
              <a:t>6</a:t>
            </a:r>
            <a:r>
              <a:rPr lang="en-GB" sz="2800" dirty="0" smtClean="0">
                <a:latin typeface="Baskerville Old Face" pitchFamily="18" charset="0"/>
              </a:rPr>
              <a:t>. VUSEX </a:t>
            </a:r>
            <a:r>
              <a:rPr lang="en-GB" sz="2800" dirty="0" smtClean="0">
                <a:solidFill>
                  <a:srgbClr val="9A1D2B"/>
                </a:solidFill>
                <a:latin typeface="Baskerville Old Face" pitchFamily="18" charset="0"/>
              </a:rPr>
              <a:t>provide a unique opportunity to test, in real time conditions/constraints, </a:t>
            </a:r>
            <a:r>
              <a:rPr lang="en-GB" sz="2800" dirty="0" smtClean="0">
                <a:latin typeface="Baskerville Old Face" pitchFamily="18" charset="0"/>
              </a:rPr>
              <a:t>formal expert elicitation procedures</a:t>
            </a:r>
          </a:p>
          <a:p>
            <a:endParaRPr lang="en-GB" sz="2800" dirty="0">
              <a:latin typeface="Baskerville Old Face" pitchFamily="18" charset="0"/>
            </a:endParaRPr>
          </a:p>
          <a:p>
            <a:pPr lvl="1"/>
            <a:r>
              <a:rPr lang="en-GB" sz="2000" b="1" dirty="0" smtClean="0">
                <a:latin typeface="Baskerville Old Face" pitchFamily="18" charset="0"/>
              </a:rPr>
              <a:t>Test:</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Structured discussion</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Identifying possible &amp; probable scenarios</a:t>
            </a:r>
            <a:endParaRPr lang="en-GB" sz="2000" dirty="0">
              <a:solidFill>
                <a:srgbClr val="9A1D2B"/>
              </a:solidFill>
              <a:latin typeface="Baskerville Old Face" pitchFamily="18" charset="0"/>
            </a:endParaRP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Drafting of questions</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Voting</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Results</a:t>
            </a:r>
          </a:p>
          <a:p>
            <a:pPr marL="1257300" lvl="2" indent="-342900">
              <a:buFont typeface="Arial" panose="020B0604020202020204" pitchFamily="34" charset="0"/>
              <a:buChar char="•"/>
            </a:pPr>
            <a:r>
              <a:rPr lang="en-GB" sz="2000" dirty="0">
                <a:solidFill>
                  <a:srgbClr val="9A1D2B"/>
                </a:solidFill>
                <a:latin typeface="Baskerville Old Face" pitchFamily="18" charset="0"/>
              </a:rPr>
              <a:t>a</a:t>
            </a:r>
            <a:r>
              <a:rPr lang="en-GB" sz="2000" dirty="0" smtClean="0">
                <a:solidFill>
                  <a:srgbClr val="9A1D2B"/>
                </a:solidFill>
                <a:latin typeface="Baskerville Old Face" pitchFamily="18" charset="0"/>
              </a:rPr>
              <a:t>nalysis</a:t>
            </a:r>
          </a:p>
          <a:p>
            <a:pPr marL="1257300" lvl="2" indent="-342900">
              <a:buFont typeface="Arial" panose="020B0604020202020204" pitchFamily="34" charset="0"/>
              <a:buChar char="•"/>
            </a:pPr>
            <a:r>
              <a:rPr lang="en-GB" sz="2000" dirty="0" smtClean="0">
                <a:solidFill>
                  <a:srgbClr val="9A1D2B"/>
                </a:solidFill>
                <a:latin typeface="Baskerville Old Face" pitchFamily="18" charset="0"/>
              </a:rPr>
              <a:t>communication</a:t>
            </a:r>
            <a:endParaRPr lang="en-GB" sz="2000" dirty="0">
              <a:solidFill>
                <a:srgbClr val="9A1D2B"/>
              </a:solidFill>
              <a:latin typeface="Baskerville Old Face" pitchFamily="18" charset="0"/>
            </a:endParaRPr>
          </a:p>
        </p:txBody>
      </p:sp>
    </p:spTree>
    <p:extLst>
      <p:ext uri="{BB962C8B-B14F-4D97-AF65-F5344CB8AC3E}">
        <p14:creationId xmlns:p14="http://schemas.microsoft.com/office/powerpoint/2010/main" val="1126522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23056" y="882908"/>
            <a:ext cx="8820944" cy="5354404"/>
          </a:xfrm>
        </p:spPr>
        <p:txBody>
          <a:bodyPr/>
          <a:lstStyle/>
          <a:p>
            <a:pPr eaLnBrk="1" hangingPunct="1"/>
            <a:r>
              <a:rPr lang="en-US" sz="2400" i="1" dirty="0" smtClean="0"/>
              <a:t/>
            </a:r>
            <a:br>
              <a:rPr lang="en-US" sz="2400" i="1" dirty="0" smtClean="0"/>
            </a:br>
            <a:r>
              <a:rPr lang="en-US" sz="2400" i="1" dirty="0" smtClean="0"/>
              <a:t/>
            </a:r>
            <a:br>
              <a:rPr lang="en-US" sz="2400" i="1" dirty="0" smtClean="0"/>
            </a:br>
            <a:r>
              <a:rPr lang="en-US" sz="2400" b="1" dirty="0" smtClean="0">
                <a:latin typeface="Baskerville Old Face" pitchFamily="18" charset="0"/>
              </a:rPr>
              <a:t/>
            </a:r>
            <a:br>
              <a:rPr lang="en-US" sz="2400" b="1" dirty="0" smtClean="0">
                <a:latin typeface="Baskerville Old Face" pitchFamily="18" charset="0"/>
              </a:rPr>
            </a:br>
            <a:r>
              <a:rPr lang="en-US" sz="2400" b="1" dirty="0" smtClean="0">
                <a:latin typeface="Baskerville Old Face" pitchFamily="18" charset="0"/>
              </a:rPr>
              <a:t/>
            </a:r>
            <a:br>
              <a:rPr lang="en-US" sz="2400" b="1" dirty="0" smtClean="0">
                <a:latin typeface="Baskerville Old Face" pitchFamily="18" charset="0"/>
              </a:rPr>
            </a:br>
            <a:r>
              <a:rPr lang="en-US" sz="2400" b="1" dirty="0" smtClean="0">
                <a:solidFill>
                  <a:schemeClr val="tx1"/>
                </a:solidFill>
                <a:latin typeface="Baskerville Old Face" pitchFamily="18" charset="0"/>
              </a:rPr>
              <a:t>Supervisors at the University of Bristol</a:t>
            </a:r>
            <a:r>
              <a:rPr lang="en-US" sz="2400" dirty="0" smtClean="0">
                <a:latin typeface="Baskerville Old Face" pitchFamily="18" charset="0"/>
              </a:rPr>
              <a:t/>
            </a:r>
            <a:br>
              <a:rPr lang="en-US" sz="2400" dirty="0" smtClean="0">
                <a:latin typeface="Baskerville Old Face" pitchFamily="18" charset="0"/>
              </a:rPr>
            </a:br>
            <a:r>
              <a:rPr lang="en-US" sz="2400" dirty="0" smtClean="0">
                <a:latin typeface="Baskerville Old Face" pitchFamily="18" charset="0"/>
              </a:rPr>
              <a:t>Jo Gottsmann (School of Earth Sciences)</a:t>
            </a:r>
            <a:br>
              <a:rPr lang="en-US" sz="2400" dirty="0" smtClean="0">
                <a:latin typeface="Baskerville Old Face" pitchFamily="18" charset="0"/>
              </a:rPr>
            </a:br>
            <a:r>
              <a:rPr lang="en-US" sz="2400" dirty="0" smtClean="0">
                <a:latin typeface="Baskerville Old Face" pitchFamily="18" charset="0"/>
              </a:rPr>
              <a:t>Ryerson Christie (School of Sociology, Politics &amp; International  Studies)</a:t>
            </a:r>
            <a:br>
              <a:rPr lang="en-US" sz="2400" dirty="0" smtClean="0">
                <a:latin typeface="Baskerville Old Face" pitchFamily="18" charset="0"/>
              </a:rPr>
            </a:br>
            <a:r>
              <a:rPr lang="en-US" sz="2400" dirty="0" smtClean="0">
                <a:latin typeface="Baskerville Old Face" pitchFamily="18" charset="0"/>
              </a:rPr>
              <a:t/>
            </a:r>
            <a:br>
              <a:rPr lang="en-US" sz="2400" dirty="0" smtClean="0">
                <a:latin typeface="Baskerville Old Face" pitchFamily="18" charset="0"/>
              </a:rPr>
            </a:br>
            <a:r>
              <a:rPr lang="en-US" sz="2400" dirty="0" smtClean="0">
                <a:latin typeface="Baskerville Old Face" pitchFamily="18" charset="0"/>
              </a:rPr>
              <a:t/>
            </a:r>
            <a:br>
              <a:rPr lang="en-US" sz="2400" dirty="0" smtClean="0">
                <a:latin typeface="Baskerville Old Face" pitchFamily="18" charset="0"/>
              </a:rPr>
            </a:br>
            <a:r>
              <a:rPr lang="en-US" sz="2400" dirty="0" smtClean="0">
                <a:latin typeface="Baskerville Old Face" pitchFamily="18" charset="0"/>
              </a:rPr>
              <a:t/>
            </a:r>
            <a:br>
              <a:rPr lang="en-US" sz="2400" dirty="0" smtClean="0">
                <a:latin typeface="Baskerville Old Face" pitchFamily="18" charset="0"/>
              </a:rPr>
            </a:br>
            <a:r>
              <a:rPr lang="en-US" sz="2400" b="1" dirty="0" smtClean="0">
                <a:solidFill>
                  <a:schemeClr val="tx1"/>
                </a:solidFill>
                <a:latin typeface="Baskerville Old Face" pitchFamily="18" charset="0"/>
              </a:rPr>
              <a:t>Funding</a:t>
            </a:r>
            <a:r>
              <a:rPr lang="en-US" sz="2400" dirty="0" smtClean="0">
                <a:latin typeface="Baskerville Old Face" pitchFamily="18" charset="0"/>
              </a:rPr>
              <a:t/>
            </a:r>
            <a:br>
              <a:rPr lang="en-US" sz="2400" dirty="0" smtClean="0">
                <a:latin typeface="Baskerville Old Face" pitchFamily="18" charset="0"/>
              </a:rPr>
            </a:br>
            <a:r>
              <a:rPr lang="en-US" sz="2400" dirty="0" smtClean="0">
                <a:latin typeface="Baskerville Old Face" pitchFamily="18" charset="0"/>
              </a:rPr>
              <a:t>VUELCO </a:t>
            </a:r>
            <a:r>
              <a:rPr lang="en-GB" sz="2000" dirty="0" smtClean="0">
                <a:latin typeface="Baskerville Old Face" pitchFamily="18" charset="0"/>
              </a:rPr>
              <a:t>a </a:t>
            </a:r>
            <a:r>
              <a:rPr lang="en-GB" sz="2000" dirty="0">
                <a:latin typeface="Baskerville Old Face" pitchFamily="18" charset="0"/>
              </a:rPr>
              <a:t>project financed by the European Commission under the 7th Framework Programme for Research </a:t>
            </a:r>
            <a:r>
              <a:rPr lang="en-GB" sz="2000" dirty="0" smtClean="0">
                <a:latin typeface="Baskerville Old Face" pitchFamily="18" charset="0"/>
              </a:rPr>
              <a:t>&amp; </a:t>
            </a:r>
            <a:r>
              <a:rPr lang="en-GB" sz="2000" dirty="0">
                <a:latin typeface="Baskerville Old Face" pitchFamily="18" charset="0"/>
              </a:rPr>
              <a:t>Technological Development</a:t>
            </a:r>
            <a:r>
              <a:rPr lang="en-US" sz="2000" dirty="0" smtClean="0">
                <a:latin typeface="Baskerville Old Face" pitchFamily="18" charset="0"/>
              </a:rPr>
              <a:t> </a:t>
            </a:r>
            <a:r>
              <a:rPr lang="en-US" sz="2400" i="1" dirty="0"/>
              <a:t/>
            </a:r>
            <a:br>
              <a:rPr lang="en-US" sz="2400" i="1" dirty="0"/>
            </a:br>
            <a:endParaRPr lang="en-US" sz="2400" b="1" dirty="0" smtClean="0">
              <a:solidFill>
                <a:schemeClr val="tx1"/>
              </a:solidFill>
            </a:endParaRPr>
          </a:p>
        </p:txBody>
      </p:sp>
      <p:sp>
        <p:nvSpPr>
          <p:cNvPr id="2053" name="Rectangle 7"/>
          <p:cNvSpPr>
            <a:spLocks noChangeArrowheads="1"/>
          </p:cNvSpPr>
          <p:nvPr/>
        </p:nvSpPr>
        <p:spPr bwMode="auto">
          <a:xfrm>
            <a:off x="7741872" y="790575"/>
            <a:ext cx="1022716" cy="184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r"/>
            <a:r>
              <a:rPr lang="en-GB" sz="1200" dirty="0" smtClean="0">
                <a:solidFill>
                  <a:srgbClr val="000000"/>
                </a:solidFill>
                <a:latin typeface="45 Helvetica Light" pitchFamily="1" charset="0"/>
              </a:rPr>
              <a:t>18 March 2014</a:t>
            </a:r>
            <a:endParaRPr lang="en-US" sz="1200" dirty="0">
              <a:solidFill>
                <a:srgbClr val="000000"/>
              </a:solidFill>
              <a:latin typeface="45 Helvetica Light" pitchFamily="1" charset="0"/>
            </a:endParaRPr>
          </a:p>
        </p:txBody>
      </p:sp>
      <p:sp>
        <p:nvSpPr>
          <p:cNvPr id="2055" name="Rectangle 7"/>
          <p:cNvSpPr>
            <a:spLocks noChangeArrowheads="1"/>
          </p:cNvSpPr>
          <p:nvPr/>
        </p:nvSpPr>
        <p:spPr bwMode="auto">
          <a:xfrm>
            <a:off x="8115821" y="558800"/>
            <a:ext cx="648767" cy="184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r"/>
            <a:r>
              <a:rPr lang="en-GB" sz="1200" dirty="0" smtClean="0">
                <a:solidFill>
                  <a:srgbClr val="000000"/>
                </a:solidFill>
                <a:latin typeface="75 Helvetica Bold" pitchFamily="1" charset="0"/>
              </a:rPr>
              <a:t>UEA </a:t>
            </a:r>
            <a:r>
              <a:rPr lang="en-GB" sz="1200" dirty="0">
                <a:solidFill>
                  <a:srgbClr val="000000"/>
                </a:solidFill>
                <a:latin typeface="75 Helvetica Bold" pitchFamily="1" charset="0"/>
              </a:rPr>
              <a:t>2</a:t>
            </a:r>
            <a:r>
              <a:rPr lang="en-GB" sz="1200" dirty="0" smtClean="0">
                <a:solidFill>
                  <a:srgbClr val="000000"/>
                </a:solidFill>
                <a:latin typeface="75 Helvetica Bold" pitchFamily="1" charset="0"/>
              </a:rPr>
              <a:t>/41</a:t>
            </a:r>
            <a:endParaRPr lang="en-US" sz="1200" dirty="0">
              <a:solidFill>
                <a:srgbClr val="000000"/>
              </a:solidFill>
              <a:latin typeface="75 Helvetica Bold" pitchFamily="1" charset="0"/>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88640"/>
            <a:ext cx="3168352" cy="283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3645024"/>
            <a:ext cx="1401836" cy="1271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4094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237289"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- 10 Observations</a:t>
            </a:r>
          </a:p>
          <a:p>
            <a:pPr algn="ctr"/>
            <a:endParaRPr lang="en-GB" sz="2800" b="1" dirty="0" smtClean="0">
              <a:latin typeface="Baskerville Old Face" pitchFamily="18" charset="0"/>
            </a:endParaRPr>
          </a:p>
          <a:p>
            <a:r>
              <a:rPr lang="en-GB" sz="2800" dirty="0" smtClean="0">
                <a:latin typeface="Baskerville Old Face" pitchFamily="18" charset="0"/>
              </a:rPr>
              <a:t>7. Hazard Assessment - Characterisation Outputs</a:t>
            </a:r>
          </a:p>
          <a:p>
            <a:pPr lvl="1"/>
            <a:endParaRPr lang="en-GB" sz="2000" dirty="0" smtClean="0">
              <a:solidFill>
                <a:srgbClr val="9A1D2B"/>
              </a:solidFill>
              <a:latin typeface="Baskerville Old Face" pitchFamily="18" charset="0"/>
            </a:endParaRPr>
          </a:p>
          <a:p>
            <a:pPr lvl="1"/>
            <a:r>
              <a:rPr lang="en-GB" sz="2000" b="1" dirty="0" smtClean="0">
                <a:latin typeface="Baskerville Old Face" pitchFamily="18" charset="0"/>
              </a:rPr>
              <a:t>Test:</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Timings</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Format</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Source (how many, who, training?) </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Content</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Jargon (lahar) &amp; scientific terms uncertainty/probabilistic terms</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Use of numbers (65%)</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Disagreement ranges (65-80%)</a:t>
            </a:r>
          </a:p>
          <a:p>
            <a:pPr marL="800100" lvl="1" indent="-342900">
              <a:buFont typeface="Arial" panose="020B0604020202020204" pitchFamily="34" charset="0"/>
              <a:buChar char="•"/>
            </a:pPr>
            <a:r>
              <a:rPr lang="en-GB" sz="2000" dirty="0" smtClean="0">
                <a:solidFill>
                  <a:srgbClr val="9A1D2B"/>
                </a:solidFill>
                <a:latin typeface="Baskerville Old Face" pitchFamily="18" charset="0"/>
              </a:rPr>
              <a:t>Value/ qualitative expressions (high, low, likely, possible)</a:t>
            </a:r>
          </a:p>
          <a:p>
            <a:pPr marL="800100" lvl="1" indent="-342900">
              <a:buFont typeface="Arial" panose="020B0604020202020204" pitchFamily="34" charset="0"/>
              <a:buChar char="•"/>
            </a:pPr>
            <a:r>
              <a:rPr lang="en-GB" sz="2000" dirty="0">
                <a:solidFill>
                  <a:srgbClr val="9A1D2B"/>
                </a:solidFill>
                <a:latin typeface="Baskerville Old Face" pitchFamily="18" charset="0"/>
              </a:rPr>
              <a:t>G</a:t>
            </a:r>
            <a:r>
              <a:rPr lang="en-GB" sz="2000" dirty="0" smtClean="0">
                <a:solidFill>
                  <a:srgbClr val="9A1D2B"/>
                </a:solidFill>
                <a:latin typeface="Baskerville Old Face" pitchFamily="18" charset="0"/>
              </a:rPr>
              <a:t>raphics</a:t>
            </a:r>
          </a:p>
          <a:p>
            <a:endParaRPr lang="en-GB" sz="2800" dirty="0" smtClean="0">
              <a:solidFill>
                <a:srgbClr val="9A1D2B"/>
              </a:solidFill>
              <a:latin typeface="Baskerville Old Face" pitchFamily="18" charset="0"/>
            </a:endParaRPr>
          </a:p>
        </p:txBody>
      </p:sp>
    </p:spTree>
    <p:extLst>
      <p:ext uri="{BB962C8B-B14F-4D97-AF65-F5344CB8AC3E}">
        <p14:creationId xmlns:p14="http://schemas.microsoft.com/office/powerpoint/2010/main" val="3139643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237289"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- 10 Observations</a:t>
            </a:r>
          </a:p>
          <a:p>
            <a:endParaRPr lang="en-GB" sz="2800" dirty="0" smtClean="0">
              <a:solidFill>
                <a:srgbClr val="9A1D2B"/>
              </a:solidFill>
              <a:latin typeface="Baskerville Old Face" pitchFamily="18" charset="0"/>
            </a:endParaRPr>
          </a:p>
          <a:p>
            <a:r>
              <a:rPr lang="en-GB" sz="2800" dirty="0" smtClean="0">
                <a:latin typeface="Baskerville Old Face" pitchFamily="18" charset="0"/>
              </a:rPr>
              <a:t>8. Hazard Assessment - Advice</a:t>
            </a:r>
            <a:endParaRPr lang="en-GB" sz="2800" dirty="0">
              <a:solidFill>
                <a:srgbClr val="9A1D2B"/>
              </a:solidFill>
              <a:latin typeface="Baskerville Old Face" pitchFamily="18" charset="0"/>
            </a:endParaRPr>
          </a:p>
          <a:p>
            <a:pPr lvl="1"/>
            <a:endParaRPr lang="en-GB" sz="2000" dirty="0" smtClean="0">
              <a:solidFill>
                <a:srgbClr val="9A1D2B"/>
              </a:solidFill>
              <a:latin typeface="Baskerville Old Face" pitchFamily="18" charset="0"/>
            </a:endParaRPr>
          </a:p>
          <a:p>
            <a:pPr lvl="1"/>
            <a:r>
              <a:rPr lang="en-GB" sz="2000" b="1" dirty="0" smtClean="0">
                <a:latin typeface="Baskerville Old Face" pitchFamily="18" charset="0"/>
              </a:rPr>
              <a:t>Test</a:t>
            </a:r>
            <a:r>
              <a:rPr lang="en-GB" sz="2000" dirty="0" smtClean="0">
                <a:solidFill>
                  <a:srgbClr val="9A1D2B"/>
                </a:solidFill>
                <a:latin typeface="Baskerville Old Face" pitchFamily="18" charset="0"/>
              </a:rPr>
              <a:t> advice regarding:</a:t>
            </a:r>
          </a:p>
          <a:p>
            <a:pPr marL="800100" lvl="1" indent="-342900">
              <a:buFont typeface="Arial" pitchFamily="34" charset="0"/>
              <a:buChar char="•"/>
            </a:pPr>
            <a:r>
              <a:rPr lang="en-GB" sz="2000" dirty="0" smtClean="0">
                <a:solidFill>
                  <a:srgbClr val="9A1D2B"/>
                </a:solidFill>
                <a:latin typeface="Baskerville Old Face" pitchFamily="18" charset="0"/>
              </a:rPr>
              <a:t>Monitoring </a:t>
            </a:r>
          </a:p>
          <a:p>
            <a:pPr marL="1257300" lvl="2" indent="-342900">
              <a:buFont typeface="Arial" pitchFamily="34" charset="0"/>
              <a:buChar char="•"/>
            </a:pPr>
            <a:r>
              <a:rPr lang="en-GB" sz="2000" dirty="0" smtClean="0">
                <a:solidFill>
                  <a:srgbClr val="9A1D2B"/>
                </a:solidFill>
                <a:latin typeface="Baskerville Old Face" pitchFamily="18" charset="0"/>
              </a:rPr>
              <a:t>Additional/different</a:t>
            </a:r>
          </a:p>
          <a:p>
            <a:pPr marL="1257300" lvl="2" indent="-342900">
              <a:buFont typeface="Arial" pitchFamily="34" charset="0"/>
              <a:buChar char="•"/>
            </a:pPr>
            <a:r>
              <a:rPr lang="en-GB" sz="2000" dirty="0" smtClean="0">
                <a:solidFill>
                  <a:srgbClr val="9A1D2B"/>
                </a:solidFill>
                <a:latin typeface="Baskerville Old Face" pitchFamily="18" charset="0"/>
              </a:rPr>
              <a:t>Safety</a:t>
            </a:r>
            <a:endParaRPr lang="en-GB" sz="2000" b="1" dirty="0">
              <a:solidFill>
                <a:srgbClr val="9A1D2B"/>
              </a:solidFill>
              <a:latin typeface="Baskerville Old Face" pitchFamily="18" charset="0"/>
            </a:endParaRPr>
          </a:p>
          <a:p>
            <a:pPr marL="800100" lvl="1" indent="-342900">
              <a:buFont typeface="Arial" pitchFamily="34" charset="0"/>
              <a:buChar char="•"/>
            </a:pPr>
            <a:r>
              <a:rPr lang="en-GB" sz="2000" dirty="0" smtClean="0">
                <a:solidFill>
                  <a:srgbClr val="9A1D2B"/>
                </a:solidFill>
                <a:latin typeface="Baskerville Old Face" pitchFamily="18" charset="0"/>
              </a:rPr>
              <a:t>Hazard/Volcano status levels</a:t>
            </a:r>
          </a:p>
          <a:p>
            <a:pPr marL="800100" lvl="1" indent="-342900">
              <a:buFont typeface="Arial" pitchFamily="34" charset="0"/>
              <a:buChar char="•"/>
            </a:pPr>
            <a:r>
              <a:rPr lang="en-GB" sz="2000" dirty="0" smtClean="0">
                <a:solidFill>
                  <a:srgbClr val="9A1D2B"/>
                </a:solidFill>
                <a:latin typeface="Baskerville Old Face" pitchFamily="18" charset="0"/>
              </a:rPr>
              <a:t>Secondary hazards – (Fires, aquifers, etc.)</a:t>
            </a:r>
          </a:p>
          <a:p>
            <a:pPr marL="800100" lvl="1" indent="-342900">
              <a:buFont typeface="Arial" pitchFamily="34" charset="0"/>
              <a:buChar char="•"/>
            </a:pPr>
            <a:r>
              <a:rPr lang="en-GB" sz="2000" dirty="0" smtClean="0">
                <a:solidFill>
                  <a:srgbClr val="9A1D2B"/>
                </a:solidFill>
                <a:latin typeface="Baskerville Old Face" pitchFamily="18" charset="0"/>
              </a:rPr>
              <a:t>Medium/long term evolution</a:t>
            </a:r>
          </a:p>
          <a:p>
            <a:pPr marL="800100" lvl="1" indent="-342900">
              <a:buFont typeface="Arial" pitchFamily="34" charset="0"/>
              <a:buChar char="•"/>
            </a:pPr>
            <a:r>
              <a:rPr lang="en-GB" sz="2000" dirty="0" smtClean="0">
                <a:solidFill>
                  <a:srgbClr val="9A1D2B"/>
                </a:solidFill>
                <a:latin typeface="Baskerville Old Face" pitchFamily="18" charset="0"/>
              </a:rPr>
              <a:t>Mitigation options</a:t>
            </a:r>
          </a:p>
          <a:p>
            <a:pPr marL="1257300" lvl="2" indent="-342900">
              <a:buFont typeface="Arial" pitchFamily="34" charset="0"/>
              <a:buChar char="•"/>
            </a:pPr>
            <a:r>
              <a:rPr lang="en-GB" sz="2000" dirty="0" smtClean="0">
                <a:solidFill>
                  <a:srgbClr val="9A1D2B"/>
                </a:solidFill>
                <a:latin typeface="Baskerville Old Face" pitchFamily="18" charset="0"/>
              </a:rPr>
              <a:t>Hazard</a:t>
            </a:r>
          </a:p>
          <a:p>
            <a:pPr marL="1257300" lvl="2" indent="-342900">
              <a:buFont typeface="Arial" pitchFamily="34" charset="0"/>
              <a:buChar char="•"/>
            </a:pPr>
            <a:r>
              <a:rPr lang="en-GB" sz="2000" dirty="0" smtClean="0">
                <a:solidFill>
                  <a:srgbClr val="9A1D2B"/>
                </a:solidFill>
                <a:latin typeface="Baskerville Old Face" pitchFamily="18" charset="0"/>
              </a:rPr>
              <a:t>Risk</a:t>
            </a:r>
          </a:p>
        </p:txBody>
      </p:sp>
    </p:spTree>
    <p:extLst>
      <p:ext uri="{BB962C8B-B14F-4D97-AF65-F5344CB8AC3E}">
        <p14:creationId xmlns:p14="http://schemas.microsoft.com/office/powerpoint/2010/main" val="1336380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237289"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- 10 Observations</a:t>
            </a:r>
          </a:p>
          <a:p>
            <a:pPr algn="ctr"/>
            <a:endParaRPr lang="en-GB" sz="2800" b="1" dirty="0" smtClean="0">
              <a:latin typeface="Baskerville Old Face" pitchFamily="18" charset="0"/>
            </a:endParaRPr>
          </a:p>
          <a:p>
            <a:r>
              <a:rPr lang="en-GB" sz="2800" dirty="0">
                <a:latin typeface="Baskerville Old Face" pitchFamily="18" charset="0"/>
              </a:rPr>
              <a:t>9</a:t>
            </a:r>
            <a:r>
              <a:rPr lang="en-GB" sz="2800" dirty="0" smtClean="0">
                <a:latin typeface="Baskerville Old Face" pitchFamily="18" charset="0"/>
              </a:rPr>
              <a:t>. VUSEX </a:t>
            </a:r>
            <a:r>
              <a:rPr lang="en-GB" sz="2800" dirty="0" smtClean="0">
                <a:solidFill>
                  <a:srgbClr val="9A1D2B"/>
                </a:solidFill>
                <a:latin typeface="Baskerville Old Face" pitchFamily="18" charset="0"/>
              </a:rPr>
              <a:t>are</a:t>
            </a:r>
            <a:r>
              <a:rPr lang="en-GB" sz="2800" dirty="0" smtClean="0">
                <a:latin typeface="Baskerville Old Face" pitchFamily="18" charset="0"/>
              </a:rPr>
              <a:t> "Exercises in Communication"</a:t>
            </a:r>
            <a:endParaRPr lang="en-GB" sz="2000" dirty="0" smtClean="0">
              <a:solidFill>
                <a:srgbClr val="9A1D2B"/>
              </a:solidFill>
              <a:latin typeface="Baskerville Old Face" pitchFamily="18" charset="0"/>
            </a:endParaRPr>
          </a:p>
          <a:p>
            <a:pPr lvl="1"/>
            <a:r>
              <a:rPr lang="en-GB" sz="2000" b="1" dirty="0" smtClean="0">
                <a:latin typeface="Baskerville Old Face" pitchFamily="18" charset="0"/>
              </a:rPr>
              <a:t>Between:</a:t>
            </a:r>
          </a:p>
          <a:p>
            <a:pPr marL="914400" lvl="1" indent="-457200">
              <a:buFont typeface="Arial" pitchFamily="34" charset="0"/>
              <a:buChar char="•"/>
            </a:pPr>
            <a:r>
              <a:rPr lang="en-GB" sz="2000" dirty="0" smtClean="0">
                <a:solidFill>
                  <a:srgbClr val="9A1D2B"/>
                </a:solidFill>
                <a:latin typeface="Baskerville Old Face" pitchFamily="18" charset="0"/>
              </a:rPr>
              <a:t>Expert – Expert</a:t>
            </a:r>
          </a:p>
          <a:p>
            <a:pPr marL="914400" lvl="1" indent="-457200">
              <a:buFont typeface="Arial" pitchFamily="34" charset="0"/>
              <a:buChar char="•"/>
            </a:pPr>
            <a:r>
              <a:rPr lang="en-GB" sz="2000" dirty="0" smtClean="0">
                <a:solidFill>
                  <a:srgbClr val="9A1D2B"/>
                </a:solidFill>
                <a:latin typeface="Baskerville Old Face" pitchFamily="18" charset="0"/>
              </a:rPr>
              <a:t>Expert – Non-expert</a:t>
            </a:r>
          </a:p>
          <a:p>
            <a:pPr marL="914400" lvl="1" indent="-457200">
              <a:buFont typeface="Arial" pitchFamily="34" charset="0"/>
              <a:buChar char="•"/>
            </a:pPr>
            <a:r>
              <a:rPr lang="en-GB" sz="2000" dirty="0" smtClean="0">
                <a:solidFill>
                  <a:srgbClr val="9A1D2B"/>
                </a:solidFill>
                <a:latin typeface="Baskerville Old Face" pitchFamily="18" charset="0"/>
              </a:rPr>
              <a:t>Local - Visiting</a:t>
            </a:r>
          </a:p>
          <a:p>
            <a:pPr marL="914400" lvl="1" indent="-457200">
              <a:buFont typeface="Arial" pitchFamily="34" charset="0"/>
              <a:buChar char="•"/>
            </a:pPr>
            <a:r>
              <a:rPr lang="en-GB" sz="2000" dirty="0" smtClean="0">
                <a:solidFill>
                  <a:srgbClr val="9A1D2B"/>
                </a:solidFill>
                <a:latin typeface="Baskerville Old Face" pitchFamily="18" charset="0"/>
              </a:rPr>
              <a:t>Scientists – Non-scientists</a:t>
            </a:r>
          </a:p>
          <a:p>
            <a:pPr marL="914400" lvl="1" indent="-457200">
              <a:buFont typeface="Arial" pitchFamily="34" charset="0"/>
              <a:buChar char="•"/>
            </a:pPr>
            <a:r>
              <a:rPr lang="en-GB" sz="2000" dirty="0" smtClean="0">
                <a:solidFill>
                  <a:srgbClr val="9A1D2B"/>
                </a:solidFill>
                <a:latin typeface="Baskerville Old Face" pitchFamily="18" charset="0"/>
              </a:rPr>
              <a:t>Hazard communities – Risk communities</a:t>
            </a:r>
          </a:p>
          <a:p>
            <a:pPr marL="914400" lvl="1" indent="-457200">
              <a:buFont typeface="Arial" pitchFamily="34" charset="0"/>
              <a:buChar char="•"/>
            </a:pPr>
            <a:r>
              <a:rPr lang="en-GB" sz="2000" dirty="0" smtClean="0">
                <a:solidFill>
                  <a:srgbClr val="9A1D2B"/>
                </a:solidFill>
                <a:latin typeface="Baskerville Old Face" pitchFamily="18" charset="0"/>
              </a:rPr>
              <a:t>Assessment – Management – Managed (At-Risk)- Media</a:t>
            </a:r>
          </a:p>
          <a:p>
            <a:pPr lvl="1"/>
            <a:r>
              <a:rPr lang="en-GB" sz="2000" b="1" dirty="0" smtClean="0">
                <a:latin typeface="Baskerville Old Face" pitchFamily="18" charset="0"/>
              </a:rPr>
              <a:t>About:</a:t>
            </a:r>
          </a:p>
          <a:p>
            <a:pPr marL="800100" lvl="1" indent="-342900">
              <a:buFont typeface="Arial" pitchFamily="34" charset="0"/>
              <a:buChar char="•"/>
            </a:pPr>
            <a:r>
              <a:rPr lang="en-GB" sz="2000" dirty="0" smtClean="0">
                <a:solidFill>
                  <a:srgbClr val="9A1D2B"/>
                </a:solidFill>
                <a:latin typeface="Baskerville Old Face" pitchFamily="18" charset="0"/>
              </a:rPr>
              <a:t>Who </a:t>
            </a:r>
          </a:p>
          <a:p>
            <a:pPr marL="800100" lvl="1" indent="-342900">
              <a:buFont typeface="Arial" pitchFamily="34" charset="0"/>
              <a:buChar char="•"/>
            </a:pPr>
            <a:r>
              <a:rPr lang="en-GB" sz="2000" dirty="0" smtClean="0">
                <a:solidFill>
                  <a:srgbClr val="9A1D2B"/>
                </a:solidFill>
                <a:latin typeface="Baskerville Old Face" pitchFamily="18" charset="0"/>
              </a:rPr>
              <a:t>What – Content</a:t>
            </a:r>
          </a:p>
          <a:p>
            <a:pPr marL="800100" lvl="1" indent="-342900">
              <a:buFont typeface="Arial" pitchFamily="34" charset="0"/>
              <a:buChar char="•"/>
            </a:pPr>
            <a:r>
              <a:rPr lang="en-GB" sz="2000" dirty="0" smtClean="0">
                <a:solidFill>
                  <a:srgbClr val="9A1D2B"/>
                </a:solidFill>
                <a:latin typeface="Baskerville Old Face" pitchFamily="18" charset="0"/>
              </a:rPr>
              <a:t>What - Format</a:t>
            </a:r>
          </a:p>
          <a:p>
            <a:pPr marL="800100" lvl="1" indent="-342900">
              <a:buFont typeface="Arial" pitchFamily="34" charset="0"/>
              <a:buChar char="•"/>
            </a:pPr>
            <a:r>
              <a:rPr lang="en-GB" sz="2000" dirty="0" smtClean="0">
                <a:solidFill>
                  <a:srgbClr val="9A1D2B"/>
                </a:solidFill>
                <a:latin typeface="Baskerville Old Face" pitchFamily="18" charset="0"/>
              </a:rPr>
              <a:t>When</a:t>
            </a:r>
          </a:p>
          <a:p>
            <a:pPr marL="800100" lvl="1" indent="-342900">
              <a:buFont typeface="Arial" pitchFamily="34" charset="0"/>
              <a:buChar char="•"/>
            </a:pPr>
            <a:r>
              <a:rPr lang="en-GB" sz="2000" dirty="0" smtClean="0">
                <a:solidFill>
                  <a:srgbClr val="9A1D2B"/>
                </a:solidFill>
                <a:latin typeface="Baskerville Old Face" pitchFamily="18" charset="0"/>
              </a:rPr>
              <a:t>Why</a:t>
            </a:r>
          </a:p>
          <a:p>
            <a:pPr lvl="1"/>
            <a:r>
              <a:rPr lang="en-GB" sz="2000" b="1" dirty="0" smtClean="0">
                <a:latin typeface="Baskerville Old Face" pitchFamily="18" charset="0"/>
              </a:rPr>
              <a:t>Use:</a:t>
            </a:r>
          </a:p>
          <a:p>
            <a:pPr marL="800100" lvl="1" indent="-342900">
              <a:buFont typeface="Arial" pitchFamily="34" charset="0"/>
              <a:buChar char="•"/>
            </a:pPr>
            <a:r>
              <a:rPr lang="en-GB" sz="2000" dirty="0" smtClean="0">
                <a:solidFill>
                  <a:srgbClr val="9A1D2B"/>
                </a:solidFill>
                <a:latin typeface="Baskerville Old Face" pitchFamily="18" charset="0"/>
              </a:rPr>
              <a:t>Technology</a:t>
            </a:r>
          </a:p>
          <a:p>
            <a:pPr marL="800100" lvl="1" indent="-342900">
              <a:buFont typeface="Arial" pitchFamily="34" charset="0"/>
              <a:buChar char="•"/>
            </a:pPr>
            <a:r>
              <a:rPr lang="en-GB" sz="2000" dirty="0">
                <a:solidFill>
                  <a:srgbClr val="9A1D2B"/>
                </a:solidFill>
                <a:latin typeface="Baskerville Old Face" pitchFamily="18" charset="0"/>
              </a:rPr>
              <a:t>P</a:t>
            </a:r>
            <a:r>
              <a:rPr lang="en-GB" sz="2000" dirty="0" smtClean="0">
                <a:solidFill>
                  <a:srgbClr val="9A1D2B"/>
                </a:solidFill>
                <a:latin typeface="Baskerville Old Face" pitchFamily="18" charset="0"/>
              </a:rPr>
              <a:t>rotocols etc.</a:t>
            </a:r>
          </a:p>
          <a:p>
            <a:pPr lvl="1"/>
            <a:endParaRPr lang="en-GB" sz="2800" dirty="0">
              <a:solidFill>
                <a:srgbClr val="9A1D2B"/>
              </a:solidFill>
              <a:latin typeface="Baskerville Old Face" pitchFamily="18" charset="0"/>
            </a:endParaRPr>
          </a:p>
        </p:txBody>
      </p:sp>
    </p:spTree>
    <p:extLst>
      <p:ext uri="{BB962C8B-B14F-4D97-AF65-F5344CB8AC3E}">
        <p14:creationId xmlns:p14="http://schemas.microsoft.com/office/powerpoint/2010/main" val="22190568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237289"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 - 10 Observations</a:t>
            </a:r>
          </a:p>
          <a:p>
            <a:endParaRPr lang="en-GB" sz="900" b="1" dirty="0">
              <a:latin typeface="Baskerville Old Face" pitchFamily="18" charset="0"/>
            </a:endParaRPr>
          </a:p>
          <a:p>
            <a:r>
              <a:rPr lang="en-GB" sz="2800" dirty="0" smtClean="0">
                <a:latin typeface="Baskerville Old Face" pitchFamily="18" charset="0"/>
              </a:rPr>
              <a:t>10. VUSEX </a:t>
            </a:r>
            <a:r>
              <a:rPr lang="en-GB" sz="2800" dirty="0" smtClean="0">
                <a:solidFill>
                  <a:srgbClr val="9A1D2B"/>
                </a:solidFill>
                <a:latin typeface="Baskerville Old Face" pitchFamily="18" charset="0"/>
              </a:rPr>
              <a:t>will identify </a:t>
            </a:r>
            <a:r>
              <a:rPr lang="en-GB" sz="2800" dirty="0" smtClean="0">
                <a:latin typeface="Baskerville Old Face" pitchFamily="18" charset="0"/>
              </a:rPr>
              <a:t>Imperfections </a:t>
            </a:r>
            <a:r>
              <a:rPr lang="en-GB" sz="2800" dirty="0" smtClean="0">
                <a:solidFill>
                  <a:srgbClr val="9A1D2B"/>
                </a:solidFill>
                <a:latin typeface="Baskerville Old Face" pitchFamily="18" charset="0"/>
              </a:rPr>
              <a:t>to be assessed &amp; addressed</a:t>
            </a:r>
            <a:endParaRPr lang="en-GB" sz="2000" dirty="0" smtClean="0">
              <a:solidFill>
                <a:srgbClr val="9A1D2B"/>
              </a:solidFill>
              <a:latin typeface="Baskerville Old Face" pitchFamily="18" charset="0"/>
            </a:endParaRPr>
          </a:p>
          <a:p>
            <a:pPr lvl="1"/>
            <a:endParaRPr lang="en-GB" sz="2000" dirty="0" smtClean="0">
              <a:solidFill>
                <a:srgbClr val="9A1D2B"/>
              </a:solidFill>
              <a:latin typeface="Baskerville Old Face" pitchFamily="18" charset="0"/>
            </a:endParaRPr>
          </a:p>
          <a:p>
            <a:pPr lvl="1"/>
            <a:r>
              <a:rPr lang="en-GB" sz="2000" b="1" dirty="0" smtClean="0">
                <a:latin typeface="Baskerville Old Face" pitchFamily="18" charset="0"/>
              </a:rPr>
              <a:t>Get</a:t>
            </a:r>
            <a:r>
              <a:rPr lang="en-GB" sz="2000" dirty="0" smtClean="0">
                <a:solidFill>
                  <a:srgbClr val="9A1D2B"/>
                </a:solidFill>
                <a:latin typeface="Baskerville Old Face" pitchFamily="18" charset="0"/>
              </a:rPr>
              <a:t> "hot" and "cold" feedback from all participants</a:t>
            </a:r>
          </a:p>
          <a:p>
            <a:pPr lvl="1"/>
            <a:r>
              <a:rPr lang="en-GB" sz="2000" b="1" dirty="0" smtClean="0">
                <a:latin typeface="Baskerville Old Face" pitchFamily="18" charset="0"/>
              </a:rPr>
              <a:t>Identify:</a:t>
            </a:r>
          </a:p>
          <a:p>
            <a:pPr marL="800100" lvl="1" indent="-342900">
              <a:buFont typeface="Arial" pitchFamily="34" charset="0"/>
              <a:buChar char="•"/>
            </a:pPr>
            <a:r>
              <a:rPr lang="en-GB" sz="2000" b="1" dirty="0" smtClean="0">
                <a:latin typeface="Baskerville Old Face" pitchFamily="18" charset="0"/>
              </a:rPr>
              <a:t>Problems</a:t>
            </a:r>
          </a:p>
          <a:p>
            <a:pPr marL="1257300" lvl="2" indent="-342900">
              <a:buFont typeface="Arial" pitchFamily="34" charset="0"/>
              <a:buChar char="•"/>
            </a:pPr>
            <a:r>
              <a:rPr lang="en-GB" sz="2000" dirty="0" smtClean="0">
                <a:solidFill>
                  <a:srgbClr val="9A1D2B"/>
                </a:solidFill>
                <a:latin typeface="Baskerville Old Face" pitchFamily="18" charset="0"/>
              </a:rPr>
              <a:t>Infrastructure</a:t>
            </a:r>
          </a:p>
          <a:p>
            <a:pPr marL="1257300" lvl="2" indent="-342900">
              <a:buFont typeface="Arial" pitchFamily="34" charset="0"/>
              <a:buChar char="•"/>
            </a:pPr>
            <a:r>
              <a:rPr lang="en-GB" sz="2000" dirty="0" smtClean="0">
                <a:solidFill>
                  <a:srgbClr val="9A1D2B"/>
                </a:solidFill>
                <a:latin typeface="Baskerville Old Face" pitchFamily="18" charset="0"/>
              </a:rPr>
              <a:t>Stakeholders</a:t>
            </a:r>
          </a:p>
          <a:p>
            <a:pPr marL="1257300" lvl="2" indent="-342900">
              <a:buFont typeface="Arial" pitchFamily="34" charset="0"/>
              <a:buChar char="•"/>
            </a:pPr>
            <a:r>
              <a:rPr lang="en-GB" sz="2000" dirty="0" smtClean="0">
                <a:solidFill>
                  <a:srgbClr val="9A1D2B"/>
                </a:solidFill>
                <a:latin typeface="Baskerville Old Face" pitchFamily="18" charset="0"/>
              </a:rPr>
              <a:t>Reporting</a:t>
            </a:r>
          </a:p>
          <a:p>
            <a:pPr marL="1257300" lvl="2" indent="-342900">
              <a:buFont typeface="Arial" pitchFamily="34" charset="0"/>
              <a:buChar char="•"/>
            </a:pPr>
            <a:r>
              <a:rPr lang="en-GB" sz="2000" dirty="0" smtClean="0">
                <a:solidFill>
                  <a:srgbClr val="9A1D2B"/>
                </a:solidFill>
                <a:latin typeface="Baskerville Old Face" pitchFamily="18" charset="0"/>
              </a:rPr>
              <a:t>Communication (different requirements/expectations of recipients)</a:t>
            </a:r>
          </a:p>
          <a:p>
            <a:pPr marL="800100" lvl="1" indent="-342900">
              <a:buFont typeface="Arial" pitchFamily="34" charset="0"/>
              <a:buChar char="•"/>
            </a:pPr>
            <a:r>
              <a:rPr lang="en-GB" sz="2000" b="1" dirty="0" smtClean="0">
                <a:latin typeface="Baskerville Old Face" pitchFamily="18" charset="0"/>
              </a:rPr>
              <a:t>Needs</a:t>
            </a:r>
          </a:p>
          <a:p>
            <a:pPr marL="1257300" lvl="2" indent="-342900">
              <a:buFont typeface="Arial" pitchFamily="34" charset="0"/>
              <a:buChar char="•"/>
            </a:pPr>
            <a:r>
              <a:rPr lang="en-GB" sz="2000" dirty="0" smtClean="0">
                <a:solidFill>
                  <a:srgbClr val="9A1D2B"/>
                </a:solidFill>
                <a:latin typeface="Baskerville Old Face" pitchFamily="18" charset="0"/>
              </a:rPr>
              <a:t>Information &amp; Training</a:t>
            </a:r>
          </a:p>
          <a:p>
            <a:pPr marL="1257300" lvl="2" indent="-342900">
              <a:buFont typeface="Arial" pitchFamily="34" charset="0"/>
              <a:buChar char="•"/>
            </a:pPr>
            <a:r>
              <a:rPr lang="en-GB" sz="2000" dirty="0">
                <a:solidFill>
                  <a:srgbClr val="9A1D2B"/>
                </a:solidFill>
                <a:latin typeface="Baskerville Old Face" pitchFamily="18" charset="0"/>
              </a:rPr>
              <a:t>Checklists, guidance </a:t>
            </a:r>
            <a:r>
              <a:rPr lang="en-GB" sz="2000" dirty="0" smtClean="0">
                <a:solidFill>
                  <a:srgbClr val="9A1D2B"/>
                </a:solidFill>
                <a:latin typeface="Baskerville Old Face" pitchFamily="18" charset="0"/>
              </a:rPr>
              <a:t>notes</a:t>
            </a:r>
          </a:p>
          <a:p>
            <a:pPr marL="1257300" lvl="2" indent="-342900">
              <a:buFont typeface="Arial" pitchFamily="34" charset="0"/>
              <a:buChar char="•"/>
            </a:pPr>
            <a:r>
              <a:rPr lang="en-GB" sz="2000" dirty="0" smtClean="0">
                <a:solidFill>
                  <a:srgbClr val="9A1D2B"/>
                </a:solidFill>
                <a:latin typeface="Baskerville Old Face" pitchFamily="18" charset="0"/>
              </a:rPr>
              <a:t>Resources (people, equipment etc.)</a:t>
            </a:r>
          </a:p>
          <a:p>
            <a:pPr marL="1257300" lvl="2" indent="-342900">
              <a:buFont typeface="Arial" pitchFamily="34" charset="0"/>
              <a:buChar char="•"/>
            </a:pPr>
            <a:r>
              <a:rPr lang="en-GB" sz="2000" dirty="0" smtClean="0">
                <a:solidFill>
                  <a:srgbClr val="9A1D2B"/>
                </a:solidFill>
                <a:latin typeface="Baskerville Old Face" pitchFamily="18" charset="0"/>
              </a:rPr>
              <a:t>Future VUSEX</a:t>
            </a:r>
          </a:p>
          <a:p>
            <a:pPr marL="800100" lvl="1" indent="-342900">
              <a:buFont typeface="Arial" pitchFamily="34" charset="0"/>
              <a:buChar char="•"/>
            </a:pPr>
            <a:r>
              <a:rPr lang="en-GB" sz="2000" b="1" dirty="0" smtClean="0">
                <a:latin typeface="Baskerville Old Face" pitchFamily="18" charset="0"/>
              </a:rPr>
              <a:t>Practice that worked</a:t>
            </a:r>
          </a:p>
          <a:p>
            <a:pPr marL="800100" lvl="1" indent="-342900">
              <a:buFont typeface="Arial" pitchFamily="34" charset="0"/>
              <a:buChar char="•"/>
            </a:pPr>
            <a:r>
              <a:rPr lang="en-GB" sz="2000" b="1" dirty="0" smtClean="0">
                <a:latin typeface="Baskerville Old Face" pitchFamily="18" charset="0"/>
              </a:rPr>
              <a:t>Benefits</a:t>
            </a:r>
          </a:p>
          <a:p>
            <a:pPr marL="800100" lvl="1" indent="-342900">
              <a:buFont typeface="Arial" pitchFamily="34" charset="0"/>
              <a:buChar char="•"/>
            </a:pPr>
            <a:endParaRPr lang="en-GB" sz="2800" dirty="0">
              <a:solidFill>
                <a:srgbClr val="9A1D2B"/>
              </a:solidFill>
              <a:latin typeface="Baskerville Old Face" pitchFamily="18" charset="0"/>
            </a:endParaRPr>
          </a:p>
        </p:txBody>
      </p:sp>
    </p:spTree>
    <p:extLst>
      <p:ext uri="{BB962C8B-B14F-4D97-AF65-F5344CB8AC3E}">
        <p14:creationId xmlns:p14="http://schemas.microsoft.com/office/powerpoint/2010/main" val="38086253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381305"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b="1" dirty="0" smtClean="0">
                <a:latin typeface="Baskerville Old Face" pitchFamily="18" charset="0"/>
              </a:rPr>
              <a:t>SAC Report</a:t>
            </a:r>
            <a:endParaRPr lang="en-GB" b="1" dirty="0">
              <a:latin typeface="Baskerville Old Face" pitchFamily="18" charset="0"/>
            </a:endParaRPr>
          </a:p>
          <a:p>
            <a:r>
              <a:rPr lang="en-GB" dirty="0" smtClean="0">
                <a:solidFill>
                  <a:srgbClr val="C00000"/>
                </a:solidFill>
                <a:latin typeface="Baskerville Old Face" pitchFamily="18" charset="0"/>
              </a:rPr>
              <a:t>The </a:t>
            </a:r>
            <a:r>
              <a:rPr lang="en-GB" dirty="0">
                <a:solidFill>
                  <a:srgbClr val="C00000"/>
                </a:solidFill>
                <a:latin typeface="Baskerville Old Face" pitchFamily="18" charset="0"/>
              </a:rPr>
              <a:t>[SAC] based on the [VOS] report and videoconference confirms that the dynamics of the unrest are rapidly changing.  Based on available data there are new indications (presence of SO2, shallow and laterally migrating LP seismicity) for the involvement of magma at shallow depth (2-3 km).  At the same time some of the detected signals indicate that the shallow hydrothermal system is highly perturbed</a:t>
            </a:r>
            <a:r>
              <a:rPr lang="en-GB" dirty="0" smtClean="0">
                <a:solidFill>
                  <a:srgbClr val="C00000"/>
                </a:solidFill>
                <a:latin typeface="Baskerville Old Face" pitchFamily="18" charset="0"/>
              </a:rPr>
              <a:t>.</a:t>
            </a:r>
            <a:endParaRPr lang="en-GB" dirty="0">
              <a:solidFill>
                <a:srgbClr val="C00000"/>
              </a:solidFill>
              <a:latin typeface="Baskerville Old Face" pitchFamily="18" charset="0"/>
            </a:endParaRPr>
          </a:p>
          <a:p>
            <a:r>
              <a:rPr lang="en-GB" dirty="0">
                <a:solidFill>
                  <a:srgbClr val="C00000"/>
                </a:solidFill>
                <a:latin typeface="Baskerville Old Face" pitchFamily="18" charset="0"/>
              </a:rPr>
              <a:t>Based also on the historical record available we cannot exclude the occurrence of a rapid evolution of the current dynamics toward eruptive phenomena over timescales of days/months.  Based on available data those phenomena could include phreatic explosions and small volume magmatic eruptions.  At present the area most likely to be affected by eventual eruptive phenomena appears to be the eastern sector of the caldera.</a:t>
            </a:r>
          </a:p>
          <a:p>
            <a:r>
              <a:rPr lang="en-GB" dirty="0">
                <a:solidFill>
                  <a:srgbClr val="C00000"/>
                </a:solidFill>
                <a:latin typeface="Baskerville Old Face" pitchFamily="18" charset="0"/>
              </a:rPr>
              <a:t>Therefore, consideration should be given for revising the current state of alert.</a:t>
            </a:r>
          </a:p>
        </p:txBody>
      </p:sp>
    </p:spTree>
    <p:extLst>
      <p:ext uri="{BB962C8B-B14F-4D97-AF65-F5344CB8AC3E}">
        <p14:creationId xmlns:p14="http://schemas.microsoft.com/office/powerpoint/2010/main" val="33697595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1"/>
            <a:ext cx="8381305" cy="6314408"/>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en-GB" dirty="0">
                <a:latin typeface="Baskerville Old Face" pitchFamily="18" charset="0"/>
              </a:rPr>
              <a:t>The [SAC] based on the [VOS] report and videoconference confirms that the </a:t>
            </a:r>
            <a:r>
              <a:rPr lang="en-GB" dirty="0">
                <a:solidFill>
                  <a:srgbClr val="FF0000"/>
                </a:solidFill>
                <a:latin typeface="Baskerville Old Face" pitchFamily="18" charset="0"/>
              </a:rPr>
              <a:t>dynamics</a:t>
            </a:r>
            <a:r>
              <a:rPr lang="en-GB" dirty="0">
                <a:latin typeface="Baskerville Old Face" pitchFamily="18" charset="0"/>
              </a:rPr>
              <a:t> of the </a:t>
            </a:r>
            <a:r>
              <a:rPr lang="en-GB" dirty="0">
                <a:solidFill>
                  <a:srgbClr val="FF0000"/>
                </a:solidFill>
                <a:latin typeface="Baskerville Old Face" pitchFamily="18" charset="0"/>
              </a:rPr>
              <a:t>unrest</a:t>
            </a:r>
            <a:r>
              <a:rPr lang="en-GB" dirty="0">
                <a:latin typeface="Baskerville Old Face" pitchFamily="18" charset="0"/>
              </a:rPr>
              <a:t> are </a:t>
            </a:r>
            <a:r>
              <a:rPr lang="en-GB" dirty="0">
                <a:solidFill>
                  <a:srgbClr val="00B0F0"/>
                </a:solidFill>
                <a:latin typeface="Baskerville Old Face" pitchFamily="18" charset="0"/>
              </a:rPr>
              <a:t>rapidly changing</a:t>
            </a:r>
            <a:r>
              <a:rPr lang="en-GB" dirty="0">
                <a:latin typeface="Baskerville Old Face" pitchFamily="18" charset="0"/>
              </a:rPr>
              <a:t>.  Based on available data there are new indications (presence of </a:t>
            </a:r>
            <a:r>
              <a:rPr lang="en-GB" dirty="0">
                <a:solidFill>
                  <a:srgbClr val="FF0000"/>
                </a:solidFill>
                <a:latin typeface="Baskerville Old Face" pitchFamily="18" charset="0"/>
              </a:rPr>
              <a:t>SO2</a:t>
            </a:r>
            <a:r>
              <a:rPr lang="en-GB" dirty="0">
                <a:latin typeface="Baskerville Old Face" pitchFamily="18" charset="0"/>
              </a:rPr>
              <a:t>, </a:t>
            </a:r>
            <a:r>
              <a:rPr lang="en-GB" dirty="0">
                <a:solidFill>
                  <a:srgbClr val="00B0F0"/>
                </a:solidFill>
                <a:latin typeface="Baskerville Old Face" pitchFamily="18" charset="0"/>
              </a:rPr>
              <a:t>shallow and laterally </a:t>
            </a:r>
            <a:r>
              <a:rPr lang="en-GB" dirty="0">
                <a:solidFill>
                  <a:srgbClr val="FF0000"/>
                </a:solidFill>
                <a:latin typeface="Baskerville Old Face" pitchFamily="18" charset="0"/>
              </a:rPr>
              <a:t>migrating</a:t>
            </a:r>
            <a:r>
              <a:rPr lang="en-GB" dirty="0">
                <a:latin typeface="Baskerville Old Face" pitchFamily="18" charset="0"/>
              </a:rPr>
              <a:t> </a:t>
            </a:r>
            <a:r>
              <a:rPr lang="en-GB" dirty="0">
                <a:solidFill>
                  <a:srgbClr val="FF0000"/>
                </a:solidFill>
                <a:latin typeface="Baskerville Old Face" pitchFamily="18" charset="0"/>
              </a:rPr>
              <a:t>LP seismicity</a:t>
            </a:r>
            <a:r>
              <a:rPr lang="en-GB" dirty="0">
                <a:latin typeface="Baskerville Old Face" pitchFamily="18" charset="0"/>
              </a:rPr>
              <a:t>) for the involvement of </a:t>
            </a:r>
            <a:r>
              <a:rPr lang="en-GB" dirty="0">
                <a:solidFill>
                  <a:srgbClr val="FF0000"/>
                </a:solidFill>
                <a:latin typeface="Baskerville Old Face" pitchFamily="18" charset="0"/>
              </a:rPr>
              <a:t>magma</a:t>
            </a:r>
            <a:r>
              <a:rPr lang="en-GB" dirty="0">
                <a:latin typeface="Baskerville Old Face" pitchFamily="18" charset="0"/>
              </a:rPr>
              <a:t> at </a:t>
            </a:r>
            <a:r>
              <a:rPr lang="en-GB" dirty="0">
                <a:solidFill>
                  <a:srgbClr val="CC0099"/>
                </a:solidFill>
                <a:latin typeface="Baskerville Old Face" pitchFamily="18" charset="0"/>
              </a:rPr>
              <a:t>shallow depth (2-3 km</a:t>
            </a:r>
            <a:r>
              <a:rPr lang="en-GB" dirty="0">
                <a:latin typeface="Baskerville Old Face" pitchFamily="18" charset="0"/>
              </a:rPr>
              <a:t>).  At the same time some of the </a:t>
            </a:r>
            <a:r>
              <a:rPr lang="en-GB" dirty="0">
                <a:solidFill>
                  <a:srgbClr val="FF0000"/>
                </a:solidFill>
                <a:latin typeface="Baskerville Old Face" pitchFamily="18" charset="0"/>
              </a:rPr>
              <a:t>detected signals </a:t>
            </a:r>
            <a:r>
              <a:rPr lang="en-GB" dirty="0">
                <a:latin typeface="Baskerville Old Face" pitchFamily="18" charset="0"/>
              </a:rPr>
              <a:t>indicate that the </a:t>
            </a:r>
            <a:r>
              <a:rPr lang="en-GB" dirty="0">
                <a:solidFill>
                  <a:srgbClr val="00B0F0"/>
                </a:solidFill>
                <a:latin typeface="Baskerville Old Face" pitchFamily="18" charset="0"/>
              </a:rPr>
              <a:t>shallow</a:t>
            </a:r>
            <a:r>
              <a:rPr lang="en-GB" dirty="0">
                <a:latin typeface="Baskerville Old Face" pitchFamily="18" charset="0"/>
              </a:rPr>
              <a:t> </a:t>
            </a:r>
            <a:r>
              <a:rPr lang="en-GB" dirty="0">
                <a:solidFill>
                  <a:srgbClr val="FF0000"/>
                </a:solidFill>
                <a:latin typeface="Baskerville Old Face" pitchFamily="18" charset="0"/>
              </a:rPr>
              <a:t>hydrothermal system </a:t>
            </a:r>
            <a:r>
              <a:rPr lang="en-GB" dirty="0">
                <a:latin typeface="Baskerville Old Face" pitchFamily="18" charset="0"/>
              </a:rPr>
              <a:t>is </a:t>
            </a:r>
            <a:r>
              <a:rPr lang="en-GB" dirty="0">
                <a:solidFill>
                  <a:srgbClr val="00B0F0"/>
                </a:solidFill>
                <a:latin typeface="Baskerville Old Face" pitchFamily="18" charset="0"/>
              </a:rPr>
              <a:t>highly perturbed</a:t>
            </a:r>
            <a:r>
              <a:rPr lang="en-GB" dirty="0" smtClean="0">
                <a:latin typeface="Baskerville Old Face" pitchFamily="18" charset="0"/>
              </a:rPr>
              <a:t>.</a:t>
            </a:r>
            <a:endParaRPr lang="en-GB" dirty="0">
              <a:latin typeface="Baskerville Old Face" pitchFamily="18" charset="0"/>
            </a:endParaRPr>
          </a:p>
          <a:p>
            <a:r>
              <a:rPr lang="en-GB" dirty="0">
                <a:latin typeface="Baskerville Old Face" pitchFamily="18" charset="0"/>
              </a:rPr>
              <a:t>Based also on the </a:t>
            </a:r>
            <a:r>
              <a:rPr lang="en-GB" dirty="0">
                <a:solidFill>
                  <a:srgbClr val="FF0000"/>
                </a:solidFill>
                <a:latin typeface="Baskerville Old Face" pitchFamily="18" charset="0"/>
              </a:rPr>
              <a:t>historical record </a:t>
            </a:r>
            <a:r>
              <a:rPr lang="en-GB" dirty="0">
                <a:latin typeface="Baskerville Old Face" pitchFamily="18" charset="0"/>
              </a:rPr>
              <a:t>available we cannot exclude the occurrence of a </a:t>
            </a:r>
            <a:r>
              <a:rPr lang="en-GB" dirty="0">
                <a:solidFill>
                  <a:srgbClr val="CC0099"/>
                </a:solidFill>
                <a:latin typeface="Baskerville Old Face" pitchFamily="18" charset="0"/>
              </a:rPr>
              <a:t>rapid evolution </a:t>
            </a:r>
            <a:r>
              <a:rPr lang="en-GB" dirty="0">
                <a:latin typeface="Baskerville Old Face" pitchFamily="18" charset="0"/>
              </a:rPr>
              <a:t>of the current </a:t>
            </a:r>
            <a:r>
              <a:rPr lang="en-GB" dirty="0">
                <a:solidFill>
                  <a:srgbClr val="FF0000"/>
                </a:solidFill>
                <a:latin typeface="Baskerville Old Face" pitchFamily="18" charset="0"/>
              </a:rPr>
              <a:t>dynamics</a:t>
            </a:r>
            <a:r>
              <a:rPr lang="en-GB" dirty="0">
                <a:latin typeface="Baskerville Old Face" pitchFamily="18" charset="0"/>
              </a:rPr>
              <a:t> toward </a:t>
            </a:r>
            <a:r>
              <a:rPr lang="en-GB" dirty="0">
                <a:solidFill>
                  <a:srgbClr val="FF0000"/>
                </a:solidFill>
                <a:latin typeface="Baskerville Old Face" pitchFamily="18" charset="0"/>
              </a:rPr>
              <a:t>eruptive phenomena </a:t>
            </a:r>
            <a:r>
              <a:rPr lang="en-GB" dirty="0">
                <a:solidFill>
                  <a:srgbClr val="CC0099"/>
                </a:solidFill>
                <a:latin typeface="Baskerville Old Face" pitchFamily="18" charset="0"/>
              </a:rPr>
              <a:t>over timescales of days/months</a:t>
            </a:r>
            <a:r>
              <a:rPr lang="en-GB" dirty="0">
                <a:latin typeface="Baskerville Old Face" pitchFamily="18" charset="0"/>
              </a:rPr>
              <a:t>.  Based on available data those phenomena could include </a:t>
            </a:r>
            <a:r>
              <a:rPr lang="en-GB" dirty="0">
                <a:solidFill>
                  <a:srgbClr val="FF0000"/>
                </a:solidFill>
                <a:latin typeface="Baskerville Old Face" pitchFamily="18" charset="0"/>
              </a:rPr>
              <a:t>phreatic explosions </a:t>
            </a:r>
            <a:r>
              <a:rPr lang="en-GB" dirty="0">
                <a:latin typeface="Baskerville Old Face" pitchFamily="18" charset="0"/>
              </a:rPr>
              <a:t>and </a:t>
            </a:r>
            <a:r>
              <a:rPr lang="en-GB" dirty="0">
                <a:solidFill>
                  <a:srgbClr val="00B0F0"/>
                </a:solidFill>
                <a:latin typeface="Baskerville Old Face" pitchFamily="18" charset="0"/>
              </a:rPr>
              <a:t>small volume </a:t>
            </a:r>
            <a:r>
              <a:rPr lang="en-GB" dirty="0">
                <a:solidFill>
                  <a:srgbClr val="FF0000"/>
                </a:solidFill>
                <a:latin typeface="Baskerville Old Face" pitchFamily="18" charset="0"/>
              </a:rPr>
              <a:t>magmatic eruptions</a:t>
            </a:r>
            <a:r>
              <a:rPr lang="en-GB" dirty="0">
                <a:latin typeface="Baskerville Old Face" pitchFamily="18" charset="0"/>
              </a:rPr>
              <a:t>.  At present the area most likely to be affected by eventual </a:t>
            </a:r>
            <a:r>
              <a:rPr lang="en-GB" dirty="0">
                <a:solidFill>
                  <a:srgbClr val="FF0000"/>
                </a:solidFill>
                <a:latin typeface="Baskerville Old Face" pitchFamily="18" charset="0"/>
              </a:rPr>
              <a:t>eruptive phenomena </a:t>
            </a:r>
            <a:r>
              <a:rPr lang="en-GB" dirty="0">
                <a:latin typeface="Baskerville Old Face" pitchFamily="18" charset="0"/>
              </a:rPr>
              <a:t>appears to be the </a:t>
            </a:r>
            <a:r>
              <a:rPr lang="en-GB" dirty="0">
                <a:solidFill>
                  <a:srgbClr val="00B0F0"/>
                </a:solidFill>
                <a:latin typeface="Baskerville Old Face" pitchFamily="18" charset="0"/>
              </a:rPr>
              <a:t>eastern</a:t>
            </a:r>
            <a:r>
              <a:rPr lang="en-GB" dirty="0">
                <a:latin typeface="Baskerville Old Face" pitchFamily="18" charset="0"/>
              </a:rPr>
              <a:t> sector of the </a:t>
            </a:r>
            <a:r>
              <a:rPr lang="en-GB" dirty="0">
                <a:solidFill>
                  <a:srgbClr val="FF0000"/>
                </a:solidFill>
                <a:latin typeface="Baskerville Old Face" pitchFamily="18" charset="0"/>
              </a:rPr>
              <a:t>caldera</a:t>
            </a:r>
            <a:r>
              <a:rPr lang="en-GB" dirty="0">
                <a:latin typeface="Baskerville Old Face" pitchFamily="18" charset="0"/>
              </a:rPr>
              <a:t>.</a:t>
            </a:r>
          </a:p>
          <a:p>
            <a:r>
              <a:rPr lang="en-GB" dirty="0">
                <a:latin typeface="Baskerville Old Face" pitchFamily="18" charset="0"/>
              </a:rPr>
              <a:t>Therefore, consideration should be given for revising the current state of alert</a:t>
            </a:r>
            <a:r>
              <a:rPr lang="en-GB" dirty="0" smtClean="0">
                <a:latin typeface="Baskerville Old Face" pitchFamily="18" charset="0"/>
              </a:rPr>
              <a:t>.</a:t>
            </a:r>
          </a:p>
          <a:p>
            <a:r>
              <a:rPr lang="en-GB" b="1" dirty="0" smtClean="0">
                <a:solidFill>
                  <a:srgbClr val="00B050"/>
                </a:solidFill>
                <a:latin typeface="Baskerville Old Face" pitchFamily="18" charset="0"/>
              </a:rPr>
              <a:t>[No time or date/forecast period/advice or statement re monitoring]</a:t>
            </a:r>
            <a:endParaRPr lang="en-GB" b="1" dirty="0">
              <a:solidFill>
                <a:srgbClr val="00B050"/>
              </a:solidFill>
              <a:latin typeface="Baskerville Old Face" pitchFamily="18" charset="0"/>
            </a:endParaRPr>
          </a:p>
        </p:txBody>
      </p:sp>
    </p:spTree>
    <p:extLst>
      <p:ext uri="{BB962C8B-B14F-4D97-AF65-F5344CB8AC3E}">
        <p14:creationId xmlns:p14="http://schemas.microsoft.com/office/powerpoint/2010/main" val="26268033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251520" y="1916832"/>
            <a:ext cx="8965878" cy="2446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13" name="Rectangle 2"/>
          <p:cNvSpPr txBox="1">
            <a:spLocks noChangeArrowheads="1"/>
          </p:cNvSpPr>
          <p:nvPr/>
        </p:nvSpPr>
        <p:spPr bwMode="auto">
          <a:xfrm>
            <a:off x="589411" y="476673"/>
            <a:ext cx="7943029"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algn="ctr" eaLnBrk="1" hangingPunct="1"/>
            <a:r>
              <a:rPr lang="en-US" sz="4000" b="1" dirty="0" smtClean="0">
                <a:solidFill>
                  <a:schemeClr val="tx1"/>
                </a:solidFill>
                <a:latin typeface="Bookman Old Style" pitchFamily="18" charset="0"/>
                <a:cs typeface="Aparajita" pitchFamily="34" charset="0"/>
              </a:rPr>
              <a:t>Questions</a:t>
            </a:r>
          </a:p>
        </p:txBody>
      </p:sp>
      <p:pic>
        <p:nvPicPr>
          <p:cNvPr id="5124" name="Picture 4" descr="E:\Montserrat 4 05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90430" y="1512367"/>
            <a:ext cx="6340989" cy="4755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010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476672"/>
            <a:ext cx="8381305" cy="6026376"/>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ea typeface="ＭＳ Ｐゴシック" pitchFamily="1" charset="-128"/>
              </a:rPr>
              <a:t>The problem</a:t>
            </a:r>
          </a:p>
          <a:p>
            <a:r>
              <a:rPr lang="en-GB" sz="2800" b="1" dirty="0" smtClean="0">
                <a:latin typeface="Baskerville Old Face" pitchFamily="18" charset="0"/>
                <a:ea typeface="ＭＳ Ｐゴシック" pitchFamily="1" charset="-128"/>
              </a:rPr>
              <a:t>Who?</a:t>
            </a:r>
          </a:p>
          <a:p>
            <a:r>
              <a:rPr lang="en-GB" sz="2800" dirty="0" smtClean="0">
                <a:solidFill>
                  <a:srgbClr val="9A1D2B"/>
                </a:solidFill>
                <a:latin typeface="Baskerville Old Face" pitchFamily="18" charset="0"/>
                <a:ea typeface="ＭＳ Ｐゴシック" pitchFamily="1" charset="-128"/>
              </a:rPr>
              <a:t>Hazard </a:t>
            </a:r>
            <a:r>
              <a:rPr lang="en-GB" sz="2800" dirty="0">
                <a:solidFill>
                  <a:srgbClr val="9A1D2B"/>
                </a:solidFill>
                <a:latin typeface="Baskerville Old Face" pitchFamily="18" charset="0"/>
                <a:ea typeface="ＭＳ Ｐゴシック" pitchFamily="1" charset="-128"/>
              </a:rPr>
              <a:t>assessors (Volcano observatory staff)</a:t>
            </a:r>
          </a:p>
          <a:p>
            <a:r>
              <a:rPr lang="en-GB" sz="2800" dirty="0">
                <a:solidFill>
                  <a:srgbClr val="9A1D2B"/>
                </a:solidFill>
                <a:latin typeface="Baskerville Old Face" pitchFamily="18" charset="0"/>
                <a:ea typeface="ＭＳ Ｐゴシック" pitchFamily="1" charset="-128"/>
              </a:rPr>
              <a:t>Risk assessors &amp; managers</a:t>
            </a:r>
          </a:p>
          <a:p>
            <a:r>
              <a:rPr lang="en-GB" sz="2800" dirty="0">
                <a:solidFill>
                  <a:srgbClr val="9A1D2B"/>
                </a:solidFill>
                <a:latin typeface="Baskerville Old Face" pitchFamily="18" charset="0"/>
                <a:ea typeface="ＭＳ Ｐゴシック" pitchFamily="1" charset="-128"/>
              </a:rPr>
              <a:t>Civil protection authorities</a:t>
            </a:r>
          </a:p>
          <a:p>
            <a:endParaRPr lang="en-GB" sz="2800" b="1" dirty="0" smtClean="0">
              <a:latin typeface="Baskerville Old Face" pitchFamily="18" charset="0"/>
              <a:ea typeface="ＭＳ Ｐゴシック" pitchFamily="1" charset="-128"/>
            </a:endParaRPr>
          </a:p>
          <a:p>
            <a:r>
              <a:rPr lang="en-GB" sz="2800" b="1" dirty="0" smtClean="0">
                <a:latin typeface="Baskerville Old Face" pitchFamily="18" charset="0"/>
                <a:ea typeface="ＭＳ Ｐゴシック" pitchFamily="1" charset="-128"/>
              </a:rPr>
              <a:t>What ?</a:t>
            </a:r>
          </a:p>
          <a:p>
            <a:r>
              <a:rPr lang="en-GB" sz="2800" dirty="0" smtClean="0">
                <a:solidFill>
                  <a:srgbClr val="9A1D2B"/>
                </a:solidFill>
                <a:latin typeface="Baskerville Old Face" pitchFamily="18" charset="0"/>
                <a:ea typeface="ＭＳ Ｐゴシック" pitchFamily="1" charset="-128"/>
              </a:rPr>
              <a:t>Many lack real time, actual, practical (as opposed to theoretical) experience of:</a:t>
            </a:r>
            <a:endParaRPr lang="en-GB" sz="2800" dirty="0">
              <a:solidFill>
                <a:srgbClr val="9A1D2B"/>
              </a:solidFill>
              <a:latin typeface="Baskerville Old Face" pitchFamily="18" charset="0"/>
              <a:ea typeface="ＭＳ Ｐゴシック" pitchFamily="1" charset="-128"/>
            </a:endParaRPr>
          </a:p>
          <a:p>
            <a:pPr marL="457200" indent="-457200">
              <a:buFont typeface="Arial" pitchFamily="34" charset="0"/>
              <a:buChar char="•"/>
            </a:pPr>
            <a:r>
              <a:rPr lang="en-GB" sz="2800" dirty="0" smtClean="0">
                <a:solidFill>
                  <a:srgbClr val="9A1D2B"/>
                </a:solidFill>
                <a:latin typeface="Baskerville Old Face" pitchFamily="18" charset="0"/>
                <a:ea typeface="ＭＳ Ｐゴシック" pitchFamily="1" charset="-128"/>
              </a:rPr>
              <a:t>emerging periods </a:t>
            </a:r>
            <a:r>
              <a:rPr lang="en-GB" sz="2800" dirty="0">
                <a:solidFill>
                  <a:srgbClr val="9A1D2B"/>
                </a:solidFill>
                <a:latin typeface="Baskerville Old Face" pitchFamily="18" charset="0"/>
                <a:ea typeface="ＭＳ Ｐゴシック" pitchFamily="1" charset="-128"/>
              </a:rPr>
              <a:t>of volcanic </a:t>
            </a:r>
            <a:r>
              <a:rPr lang="en-GB" sz="2800" dirty="0" smtClean="0">
                <a:solidFill>
                  <a:srgbClr val="9A1D2B"/>
                </a:solidFill>
                <a:latin typeface="Baskerville Old Face" pitchFamily="18" charset="0"/>
                <a:ea typeface="ＭＳ Ｐゴシック" pitchFamily="1" charset="-128"/>
              </a:rPr>
              <a:t>unrest</a:t>
            </a:r>
          </a:p>
          <a:p>
            <a:pPr marL="457200" indent="-457200">
              <a:buFont typeface="Arial" pitchFamily="34" charset="0"/>
              <a:buChar char="•"/>
            </a:pPr>
            <a:r>
              <a:rPr lang="en-GB" sz="2800" dirty="0" smtClean="0">
                <a:solidFill>
                  <a:srgbClr val="9A1D2B"/>
                </a:solidFill>
                <a:latin typeface="Baskerville Old Face" pitchFamily="18" charset="0"/>
                <a:ea typeface="ＭＳ Ｐゴシック" pitchFamily="1" charset="-128"/>
              </a:rPr>
              <a:t>the </a:t>
            </a:r>
            <a:r>
              <a:rPr lang="en-GB" sz="2800" dirty="0">
                <a:solidFill>
                  <a:srgbClr val="9A1D2B"/>
                </a:solidFill>
                <a:latin typeface="Baskerville Old Face" pitchFamily="18" charset="0"/>
                <a:ea typeface="ＭＳ Ｐゴシック" pitchFamily="1" charset="-128"/>
              </a:rPr>
              <a:t>many challenges that arise when the inevitable uncertainties of hazard characterisation meet societal </a:t>
            </a:r>
            <a:r>
              <a:rPr lang="en-GB" sz="2800" dirty="0" smtClean="0">
                <a:solidFill>
                  <a:srgbClr val="9A1D2B"/>
                </a:solidFill>
                <a:latin typeface="Baskerville Old Face" pitchFamily="18" charset="0"/>
                <a:ea typeface="ＭＳ Ｐゴシック" pitchFamily="1" charset="-128"/>
              </a:rPr>
              <a:t>&amp; </a:t>
            </a:r>
            <a:r>
              <a:rPr lang="en-GB" sz="2800" dirty="0">
                <a:solidFill>
                  <a:srgbClr val="9A1D2B"/>
                </a:solidFill>
                <a:latin typeface="Baskerville Old Face" pitchFamily="18" charset="0"/>
                <a:ea typeface="ＭＳ Ｐゴシック" pitchFamily="1" charset="-128"/>
              </a:rPr>
              <a:t>political </a:t>
            </a:r>
            <a:r>
              <a:rPr lang="en-GB" sz="2800" dirty="0" smtClean="0">
                <a:solidFill>
                  <a:srgbClr val="9A1D2B"/>
                </a:solidFill>
                <a:latin typeface="Baskerville Old Face" pitchFamily="18" charset="0"/>
                <a:ea typeface="ＭＳ Ｐゴシック" pitchFamily="1" charset="-128"/>
              </a:rPr>
              <a:t>demands </a:t>
            </a:r>
            <a:r>
              <a:rPr lang="en-GB" sz="2800" dirty="0">
                <a:solidFill>
                  <a:srgbClr val="9A1D2B"/>
                </a:solidFill>
                <a:latin typeface="Baskerville Old Face" pitchFamily="18" charset="0"/>
                <a:ea typeface="ＭＳ Ｐゴシック" pitchFamily="1" charset="-128"/>
              </a:rPr>
              <a:t>for </a:t>
            </a:r>
            <a:r>
              <a:rPr lang="en-GB" sz="2800" dirty="0" smtClean="0">
                <a:solidFill>
                  <a:srgbClr val="9A1D2B"/>
                </a:solidFill>
                <a:latin typeface="Baskerville Old Face" pitchFamily="18" charset="0"/>
                <a:ea typeface="ＭＳ Ｐゴシック" pitchFamily="1" charset="-128"/>
              </a:rPr>
              <a:t>certainty. </a:t>
            </a:r>
          </a:p>
          <a:p>
            <a:endParaRPr lang="en-GB" sz="2800" dirty="0">
              <a:solidFill>
                <a:srgbClr val="9A1D2B"/>
              </a:solidFill>
              <a:latin typeface="Baskerville Old Face" pitchFamily="18" charset="0"/>
              <a:ea typeface="ＭＳ Ｐゴシック" pitchFamily="1" charset="-128"/>
            </a:endParaRPr>
          </a:p>
          <a:p>
            <a:endParaRPr lang="en-GB" sz="2800" dirty="0" smtClean="0">
              <a:solidFill>
                <a:srgbClr val="9A1D2B"/>
              </a:solidFill>
              <a:latin typeface="Baskerville Old Face" pitchFamily="18" charset="0"/>
              <a:ea typeface="ＭＳ Ｐゴシック" pitchFamily="1" charset="-128"/>
            </a:endParaRPr>
          </a:p>
          <a:p>
            <a:endParaRPr kumimoji="0" lang="en-GB" sz="2800" b="0" i="0" u="none" strike="noStrike" cap="none" normalizeH="0" dirty="0" smtClean="0">
              <a:ln>
                <a:noFill/>
              </a:ln>
              <a:solidFill>
                <a:schemeClr val="tx1"/>
              </a:solidFill>
              <a:effectLst/>
              <a:latin typeface="Baskerville Old Face" pitchFamily="18" charset="0"/>
              <a:ea typeface="ＭＳ Ｐゴシック" pitchFamily="1" charset="-128"/>
            </a:endParaRPr>
          </a:p>
        </p:txBody>
      </p:sp>
    </p:spTree>
    <p:extLst>
      <p:ext uri="{BB962C8B-B14F-4D97-AF65-F5344CB8AC3E}">
        <p14:creationId xmlns:p14="http://schemas.microsoft.com/office/powerpoint/2010/main" val="3873744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743466"/>
            <a:ext cx="8381305" cy="5759582"/>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ea typeface="ＭＳ Ｐゴシック" pitchFamily="1" charset="-128"/>
              </a:rPr>
              <a:t>The problem</a:t>
            </a:r>
          </a:p>
          <a:p>
            <a:endParaRPr lang="en-GB" sz="2800" b="1" dirty="0">
              <a:latin typeface="Baskerville Old Face" pitchFamily="18" charset="0"/>
              <a:ea typeface="ＭＳ Ｐゴシック" pitchFamily="1" charset="-128"/>
            </a:endParaRPr>
          </a:p>
          <a:p>
            <a:r>
              <a:rPr lang="en-GB" sz="2800" b="1" dirty="0" smtClean="0">
                <a:latin typeface="Baskerville Old Face" pitchFamily="18" charset="0"/>
                <a:ea typeface="ＭＳ Ｐゴシック" pitchFamily="1" charset="-128"/>
              </a:rPr>
              <a:t>Why?</a:t>
            </a:r>
            <a:endParaRPr lang="en-GB" sz="2800" b="1" dirty="0">
              <a:latin typeface="Baskerville Old Face" pitchFamily="18" charset="0"/>
              <a:ea typeface="ＭＳ Ｐゴシック" pitchFamily="1" charset="-128"/>
            </a:endParaRPr>
          </a:p>
          <a:p>
            <a:pPr marL="457200" indent="-457200">
              <a:buFont typeface="Arial" panose="020B0604020202020204" pitchFamily="34" charset="0"/>
              <a:buChar char="•"/>
            </a:pPr>
            <a:r>
              <a:rPr lang="en-GB" sz="2800" dirty="0">
                <a:latin typeface="Baskerville Old Face" pitchFamily="18" charset="0"/>
                <a:ea typeface="ＭＳ Ｐゴシック" pitchFamily="1" charset="-128"/>
              </a:rPr>
              <a:t>L</a:t>
            </a:r>
            <a:r>
              <a:rPr lang="en-GB" sz="2800" dirty="0" smtClean="0">
                <a:latin typeface="Baskerville Old Face" pitchFamily="18" charset="0"/>
                <a:ea typeface="ＭＳ Ｐゴシック" pitchFamily="1" charset="-128"/>
              </a:rPr>
              <a:t>oss </a:t>
            </a:r>
            <a:r>
              <a:rPr lang="en-GB" sz="2800" dirty="0">
                <a:latin typeface="Baskerville Old Face" pitchFamily="18" charset="0"/>
                <a:ea typeface="ＭＳ Ｐゴシック" pitchFamily="1" charset="-128"/>
              </a:rPr>
              <a:t>of traditional management </a:t>
            </a:r>
            <a:r>
              <a:rPr lang="en-GB" sz="2800" dirty="0">
                <a:solidFill>
                  <a:srgbClr val="9A1D2B"/>
                </a:solidFill>
                <a:latin typeface="Baskerville Old Face" pitchFamily="18" charset="0"/>
                <a:ea typeface="ＭＳ Ｐゴシック" pitchFamily="1" charset="-128"/>
              </a:rPr>
              <a:t>capabilities which can sometimes be attributed to mobility &amp; cultural de-rooting </a:t>
            </a:r>
            <a:r>
              <a:rPr lang="en-GB" sz="2800" dirty="0">
                <a:latin typeface="Baskerville Old Face" pitchFamily="18" charset="0"/>
                <a:ea typeface="ＭＳ Ｐゴシック" pitchFamily="1" charset="-128"/>
              </a:rPr>
              <a:t>(WBGU </a:t>
            </a:r>
            <a:r>
              <a:rPr lang="en-GB" sz="2800" dirty="0" smtClean="0">
                <a:latin typeface="Baskerville Old Face" pitchFamily="18" charset="0"/>
                <a:ea typeface="ＭＳ Ｐゴシック" pitchFamily="1" charset="-128"/>
              </a:rPr>
              <a:t>2000)</a:t>
            </a:r>
          </a:p>
          <a:p>
            <a:endParaRPr lang="en-GB" sz="2800" dirty="0">
              <a:latin typeface="Baskerville Old Face" pitchFamily="18" charset="0"/>
              <a:ea typeface="ＭＳ Ｐゴシック" pitchFamily="1" charset="-128"/>
            </a:endParaRPr>
          </a:p>
          <a:p>
            <a:pPr marL="457200" indent="-457200">
              <a:buFont typeface="Arial" panose="020B0604020202020204" pitchFamily="34" charset="0"/>
              <a:buChar char="•"/>
            </a:pPr>
            <a:r>
              <a:rPr lang="en-GB" sz="2800" dirty="0">
                <a:latin typeface="Baskerville Old Face" pitchFamily="18" charset="0"/>
                <a:ea typeface="ＭＳ Ｐゴシック" pitchFamily="1" charset="-128"/>
              </a:rPr>
              <a:t>T</a:t>
            </a:r>
            <a:r>
              <a:rPr lang="en-GB" sz="2800" dirty="0" smtClean="0">
                <a:latin typeface="Baskerville Old Face" pitchFamily="18" charset="0"/>
                <a:ea typeface="ＭＳ Ｐゴシック" pitchFamily="1" charset="-128"/>
              </a:rPr>
              <a:t>imescales</a:t>
            </a:r>
            <a:r>
              <a:rPr lang="en-GB" sz="2800" dirty="0" smtClean="0">
                <a:solidFill>
                  <a:srgbClr val="9A1D2B"/>
                </a:solidFill>
                <a:latin typeface="Baskerville Old Face" pitchFamily="18" charset="0"/>
                <a:ea typeface="ＭＳ Ｐゴシック" pitchFamily="1" charset="-128"/>
              </a:rPr>
              <a:t> </a:t>
            </a:r>
            <a:r>
              <a:rPr lang="en-GB" sz="2800" dirty="0">
                <a:solidFill>
                  <a:srgbClr val="9A1D2B"/>
                </a:solidFill>
                <a:latin typeface="Baskerville Old Face" pitchFamily="18" charset="0"/>
                <a:ea typeface="ＭＳ Ｐゴシック" pitchFamily="1" charset="-128"/>
              </a:rPr>
              <a:t>of volcanic eruptions do not correlate well with those of </a:t>
            </a:r>
            <a:r>
              <a:rPr lang="en-GB" sz="2800" dirty="0" smtClean="0">
                <a:latin typeface="Baskerville Old Face" pitchFamily="18" charset="0"/>
                <a:ea typeface="ＭＳ Ｐゴシック" pitchFamily="1" charset="-128"/>
              </a:rPr>
              <a:t>politics</a:t>
            </a:r>
            <a:r>
              <a:rPr lang="en-GB" sz="2800" dirty="0" smtClean="0">
                <a:solidFill>
                  <a:srgbClr val="9A1D2B"/>
                </a:solidFill>
                <a:latin typeface="Baskerville Old Face" pitchFamily="18" charset="0"/>
                <a:ea typeface="ＭＳ Ｐゴシック" pitchFamily="1" charset="-128"/>
              </a:rPr>
              <a:t>.</a:t>
            </a:r>
          </a:p>
          <a:p>
            <a:pPr marL="914400" lvl="1" indent="-457200">
              <a:buFont typeface="Arial" panose="020B0604020202020204" pitchFamily="34" charset="0"/>
              <a:buChar char="•"/>
            </a:pPr>
            <a:r>
              <a:rPr lang="en-GB" sz="2800" dirty="0" smtClean="0">
                <a:solidFill>
                  <a:srgbClr val="9A1D2B"/>
                </a:solidFill>
                <a:latin typeface="Baskerville Old Face" pitchFamily="18" charset="0"/>
                <a:ea typeface="ＭＳ Ｐゴシック" pitchFamily="1" charset="-128"/>
              </a:rPr>
              <a:t>Whilst </a:t>
            </a:r>
            <a:r>
              <a:rPr lang="en-GB" sz="2800" dirty="0">
                <a:solidFill>
                  <a:srgbClr val="9A1D2B"/>
                </a:solidFill>
                <a:latin typeface="Baskerville Old Face" pitchFamily="18" charset="0"/>
                <a:ea typeface="ＭＳ Ｐゴシック" pitchFamily="1" charset="-128"/>
              </a:rPr>
              <a:t>volcanoes may erupt very rarely, political terms tend to be around four years in </a:t>
            </a:r>
            <a:r>
              <a:rPr lang="en-GB" sz="2800" dirty="0" smtClean="0">
                <a:solidFill>
                  <a:srgbClr val="9A1D2B"/>
                </a:solidFill>
                <a:latin typeface="Baskerville Old Face" pitchFamily="18" charset="0"/>
                <a:ea typeface="ＭＳ Ｐゴシック" pitchFamily="1" charset="-128"/>
              </a:rPr>
              <a:t>length </a:t>
            </a:r>
            <a:r>
              <a:rPr lang="en-GB" sz="2800" dirty="0" smtClean="0">
                <a:latin typeface="Baskerville Old Face" pitchFamily="18" charset="0"/>
                <a:ea typeface="ＭＳ Ｐゴシック" pitchFamily="1" charset="-128"/>
              </a:rPr>
              <a:t>(Donovan </a:t>
            </a:r>
            <a:r>
              <a:rPr lang="en-GB" sz="2800" dirty="0">
                <a:latin typeface="Baskerville Old Face" pitchFamily="18" charset="0"/>
                <a:ea typeface="ＭＳ Ｐゴシック" pitchFamily="1" charset="-128"/>
              </a:rPr>
              <a:t>&amp; Oppenheimer </a:t>
            </a:r>
            <a:r>
              <a:rPr lang="en-GB" sz="2800" dirty="0" smtClean="0">
                <a:latin typeface="Baskerville Old Face" pitchFamily="18" charset="0"/>
                <a:ea typeface="ＭＳ Ｐゴシック" pitchFamily="1" charset="-128"/>
              </a:rPr>
              <a:t>2012)</a:t>
            </a:r>
            <a:endParaRPr lang="en-GB" sz="2800" dirty="0" smtClean="0">
              <a:solidFill>
                <a:srgbClr val="9A1D2B"/>
              </a:solidFill>
              <a:latin typeface="Baskerville Old Face" pitchFamily="18" charset="0"/>
              <a:ea typeface="ＭＳ Ｐゴシック" pitchFamily="1" charset="-128"/>
            </a:endParaRPr>
          </a:p>
        </p:txBody>
      </p:sp>
    </p:spTree>
    <p:extLst>
      <p:ext uri="{BB962C8B-B14F-4D97-AF65-F5344CB8AC3E}">
        <p14:creationId xmlns:p14="http://schemas.microsoft.com/office/powerpoint/2010/main" val="2879419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743466"/>
            <a:ext cx="8381305" cy="5759582"/>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ea typeface="ＭＳ Ｐゴシック" pitchFamily="1" charset="-128"/>
              </a:rPr>
              <a:t>The problem</a:t>
            </a:r>
          </a:p>
          <a:p>
            <a:endParaRPr lang="en-GB" sz="2800" b="1" dirty="0">
              <a:latin typeface="Baskerville Old Face" pitchFamily="18" charset="0"/>
              <a:ea typeface="ＭＳ Ｐゴシック" pitchFamily="1" charset="-128"/>
            </a:endParaRPr>
          </a:p>
          <a:p>
            <a:r>
              <a:rPr lang="en-GB" sz="2800" b="1" dirty="0" smtClean="0">
                <a:latin typeface="Baskerville Old Face" pitchFamily="18" charset="0"/>
                <a:ea typeface="ＭＳ Ｐゴシック" pitchFamily="1" charset="-128"/>
              </a:rPr>
              <a:t>Solution?</a:t>
            </a:r>
          </a:p>
          <a:p>
            <a:r>
              <a:rPr lang="en-GB" sz="2800" dirty="0" smtClean="0">
                <a:solidFill>
                  <a:srgbClr val="9A1D2B"/>
                </a:solidFill>
                <a:latin typeface="Baskerville Old Face" pitchFamily="18" charset="0"/>
                <a:ea typeface="ＭＳ Ｐゴシック" pitchFamily="1" charset="-128"/>
              </a:rPr>
              <a:t>The </a:t>
            </a:r>
            <a:r>
              <a:rPr lang="en-GB" sz="2800" dirty="0">
                <a:solidFill>
                  <a:srgbClr val="9A1D2B"/>
                </a:solidFill>
                <a:latin typeface="Baskerville Old Face" pitchFamily="18" charset="0"/>
                <a:ea typeface="ＭＳ Ｐゴシック" pitchFamily="1" charset="-128"/>
              </a:rPr>
              <a:t>experience </a:t>
            </a:r>
            <a:r>
              <a:rPr lang="en-GB" sz="2800" dirty="0" smtClean="0">
                <a:solidFill>
                  <a:srgbClr val="9A1D2B"/>
                </a:solidFill>
                <a:latin typeface="Baskerville Old Face" pitchFamily="18" charset="0"/>
                <a:ea typeface="ＭＳ Ｐゴシック" pitchFamily="1" charset="-128"/>
              </a:rPr>
              <a:t>&amp; </a:t>
            </a:r>
            <a:r>
              <a:rPr lang="en-GB" sz="2800" dirty="0">
                <a:solidFill>
                  <a:srgbClr val="9A1D2B"/>
                </a:solidFill>
                <a:latin typeface="Baskerville Old Face" pitchFamily="18" charset="0"/>
                <a:ea typeface="ＭＳ Ｐゴシック" pitchFamily="1" charset="-128"/>
              </a:rPr>
              <a:t>levels of expertise of observing scientists are critical to making accurate forecasts </a:t>
            </a:r>
            <a:r>
              <a:rPr lang="en-GB" sz="2800" dirty="0" smtClean="0">
                <a:solidFill>
                  <a:srgbClr val="9A1D2B"/>
                </a:solidFill>
                <a:latin typeface="Baskerville Old Face" pitchFamily="18" charset="0"/>
                <a:ea typeface="ＭＳ Ｐゴシック" pitchFamily="1" charset="-128"/>
              </a:rPr>
              <a:t>&amp; </a:t>
            </a:r>
            <a:r>
              <a:rPr lang="en-GB" sz="2800" b="1" dirty="0">
                <a:latin typeface="Baskerville Old Face" pitchFamily="18" charset="0"/>
                <a:ea typeface="ＭＳ Ｐゴシック" pitchFamily="1" charset="-128"/>
              </a:rPr>
              <a:t>training</a:t>
            </a:r>
            <a:r>
              <a:rPr lang="en-GB" sz="2800" dirty="0">
                <a:solidFill>
                  <a:srgbClr val="9A1D2B"/>
                </a:solidFill>
                <a:latin typeface="Baskerville Old Face" pitchFamily="18" charset="0"/>
                <a:ea typeface="ＭＳ Ｐゴシック" pitchFamily="1" charset="-128"/>
              </a:rPr>
              <a:t> is important </a:t>
            </a:r>
            <a:r>
              <a:rPr lang="en-GB" sz="2800" dirty="0">
                <a:latin typeface="Baskerville Old Face" pitchFamily="18" charset="0"/>
                <a:ea typeface="ＭＳ Ｐゴシック" pitchFamily="1" charset="-128"/>
              </a:rPr>
              <a:t>(McGuire &amp; Kilburn 1997</a:t>
            </a:r>
            <a:r>
              <a:rPr lang="en-GB" sz="2800" dirty="0" smtClean="0">
                <a:latin typeface="Baskerville Old Face" pitchFamily="18" charset="0"/>
                <a:ea typeface="ＭＳ Ｐゴシック" pitchFamily="1" charset="-128"/>
              </a:rPr>
              <a:t>)</a:t>
            </a:r>
          </a:p>
          <a:p>
            <a:endParaRPr lang="en-GB" sz="2800" dirty="0" smtClean="0">
              <a:latin typeface="Baskerville Old Face" pitchFamily="18" charset="0"/>
              <a:ea typeface="ＭＳ Ｐゴシック" pitchFamily="1" charset="-128"/>
            </a:endParaRPr>
          </a:p>
          <a:p>
            <a:endParaRPr kumimoji="0" lang="en-GB" sz="2800" i="0" u="none" strike="noStrike" cap="none" normalizeH="0" dirty="0" smtClean="0">
              <a:ln>
                <a:noFill/>
              </a:ln>
              <a:effectLst/>
              <a:latin typeface="Baskerville Old Face" pitchFamily="18" charset="0"/>
              <a:ea typeface="ＭＳ Ｐゴシック" pitchFamily="1" charset="-128"/>
            </a:endParaRPr>
          </a:p>
        </p:txBody>
      </p:sp>
    </p:spTree>
    <p:extLst>
      <p:ext uri="{BB962C8B-B14F-4D97-AF65-F5344CB8AC3E}">
        <p14:creationId xmlns:p14="http://schemas.microsoft.com/office/powerpoint/2010/main" val="3264099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743466"/>
            <a:ext cx="8381305" cy="5759582"/>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ea typeface="ＭＳ Ｐゴシック" pitchFamily="1" charset="-128"/>
              </a:rPr>
              <a:t>The problem</a:t>
            </a:r>
          </a:p>
          <a:p>
            <a:endParaRPr lang="en-GB" sz="2800" dirty="0">
              <a:latin typeface="Baskerville Old Face" pitchFamily="18" charset="0"/>
              <a:ea typeface="ＭＳ Ｐゴシック" pitchFamily="1" charset="-128"/>
            </a:endParaRPr>
          </a:p>
          <a:p>
            <a:r>
              <a:rPr lang="en-GB" dirty="0" smtClean="0">
                <a:solidFill>
                  <a:srgbClr val="9A1D2B"/>
                </a:solidFill>
                <a:latin typeface="Baskerville Old Face" pitchFamily="18" charset="0"/>
                <a:ea typeface="ＭＳ Ｐゴシック" pitchFamily="1" charset="-128"/>
              </a:rPr>
              <a:t>For </a:t>
            </a:r>
            <a:r>
              <a:rPr lang="en-GB" dirty="0">
                <a:solidFill>
                  <a:srgbClr val="9A1D2B"/>
                </a:solidFill>
                <a:latin typeface="Baskerville Old Face" pitchFamily="18" charset="0"/>
                <a:ea typeface="ＭＳ Ｐゴシック" pitchFamily="1" charset="-128"/>
              </a:rPr>
              <a:t>the things we have to learn before we can do them, we learn by doing </a:t>
            </a:r>
            <a:r>
              <a:rPr lang="en-GB" dirty="0" smtClean="0">
                <a:solidFill>
                  <a:srgbClr val="9A1D2B"/>
                </a:solidFill>
                <a:latin typeface="Baskerville Old Face" pitchFamily="18" charset="0"/>
                <a:ea typeface="ＭＳ Ｐゴシック" pitchFamily="1" charset="-128"/>
              </a:rPr>
              <a:t>them.</a:t>
            </a:r>
            <a:endParaRPr lang="en-GB" dirty="0" smtClean="0">
              <a:latin typeface="Baskerville Old Face" pitchFamily="18" charset="0"/>
              <a:ea typeface="ＭＳ Ｐゴシック" pitchFamily="1" charset="-128"/>
            </a:endParaRPr>
          </a:p>
          <a:p>
            <a:pPr algn="r"/>
            <a:r>
              <a:rPr lang="en-GB" dirty="0" smtClean="0">
                <a:latin typeface="Baskerville Old Face" pitchFamily="18" charset="0"/>
                <a:ea typeface="ＭＳ Ｐゴシック" pitchFamily="1" charset="-128"/>
              </a:rPr>
              <a:t>Aristotle, The Nicomachean Ethics </a:t>
            </a:r>
          </a:p>
          <a:p>
            <a:endParaRPr lang="en-GB" dirty="0" smtClean="0">
              <a:latin typeface="Baskerville Old Face" pitchFamily="18" charset="0"/>
              <a:ea typeface="ＭＳ Ｐゴシック" pitchFamily="1" charset="-128"/>
            </a:endParaRPr>
          </a:p>
          <a:p>
            <a:r>
              <a:rPr lang="en-GB" dirty="0" smtClean="0">
                <a:solidFill>
                  <a:srgbClr val="9A1D2B"/>
                </a:solidFill>
                <a:latin typeface="Baskerville Old Face" pitchFamily="18" charset="0"/>
                <a:ea typeface="ＭＳ Ｐゴシック" pitchFamily="1" charset="-128"/>
              </a:rPr>
              <a:t>Practice </a:t>
            </a:r>
            <a:r>
              <a:rPr lang="en-GB" dirty="0">
                <a:solidFill>
                  <a:srgbClr val="9A1D2B"/>
                </a:solidFill>
                <a:latin typeface="Baskerville Old Face" pitchFamily="18" charset="0"/>
                <a:ea typeface="ＭＳ Ｐゴシック" pitchFamily="1" charset="-128"/>
              </a:rPr>
              <a:t>doesn't make perfect.  Practice reduces the </a:t>
            </a:r>
            <a:r>
              <a:rPr lang="en-GB" dirty="0" smtClean="0">
                <a:solidFill>
                  <a:srgbClr val="9A1D2B"/>
                </a:solidFill>
                <a:latin typeface="Baskerville Old Face" pitchFamily="18" charset="0"/>
                <a:ea typeface="ＭＳ Ｐゴシック" pitchFamily="1" charset="-128"/>
              </a:rPr>
              <a:t>imperfection.</a:t>
            </a:r>
          </a:p>
          <a:p>
            <a:pPr algn="r"/>
            <a:r>
              <a:rPr lang="en-GB" dirty="0" smtClean="0">
                <a:latin typeface="Baskerville Old Face" pitchFamily="18" charset="0"/>
                <a:ea typeface="ＭＳ Ｐゴシック" pitchFamily="1" charset="-128"/>
              </a:rPr>
              <a:t>Toba </a:t>
            </a:r>
            <a:r>
              <a:rPr lang="en-GB" dirty="0">
                <a:latin typeface="Baskerville Old Face" pitchFamily="18" charset="0"/>
                <a:ea typeface="ＭＳ Ｐゴシック" pitchFamily="1" charset="-128"/>
              </a:rPr>
              <a:t>Beta, Master of </a:t>
            </a:r>
            <a:r>
              <a:rPr lang="en-GB" dirty="0" smtClean="0">
                <a:latin typeface="Baskerville Old Face" pitchFamily="18" charset="0"/>
                <a:ea typeface="ＭＳ Ｐゴシック" pitchFamily="1" charset="-128"/>
              </a:rPr>
              <a:t>Stupidity</a:t>
            </a:r>
          </a:p>
          <a:p>
            <a:endParaRPr lang="en-GB" dirty="0">
              <a:latin typeface="Baskerville Old Face" pitchFamily="18" charset="0"/>
              <a:ea typeface="ＭＳ Ｐゴシック" pitchFamily="1" charset="-128"/>
            </a:endParaRPr>
          </a:p>
          <a:p>
            <a:r>
              <a:rPr lang="en-GB" dirty="0" smtClean="0">
                <a:solidFill>
                  <a:srgbClr val="9A1D2B"/>
                </a:solidFill>
                <a:latin typeface="Baskerville Old Face" pitchFamily="18" charset="0"/>
                <a:ea typeface="ＭＳ Ｐゴシック" pitchFamily="1" charset="-128"/>
              </a:rPr>
              <a:t>We </a:t>
            </a:r>
            <a:r>
              <a:rPr lang="en-GB" dirty="0">
                <a:solidFill>
                  <a:srgbClr val="9A1D2B"/>
                </a:solidFill>
                <a:latin typeface="Baskerville Old Face" pitchFamily="18" charset="0"/>
                <a:ea typeface="ＭＳ Ｐゴシック" pitchFamily="1" charset="-128"/>
              </a:rPr>
              <a:t>know that we will not always be as </a:t>
            </a:r>
            <a:r>
              <a:rPr lang="en-GB" dirty="0" smtClean="0">
                <a:solidFill>
                  <a:srgbClr val="9A1D2B"/>
                </a:solidFill>
                <a:latin typeface="Baskerville Old Face" pitchFamily="18" charset="0"/>
                <a:ea typeface="ＭＳ Ｐゴシック" pitchFamily="1" charset="-128"/>
              </a:rPr>
              <a:t>lucky.</a:t>
            </a:r>
          </a:p>
          <a:p>
            <a:pPr algn="r"/>
            <a:r>
              <a:rPr lang="en-GB" dirty="0" smtClean="0">
                <a:latin typeface="Baskerville Old Face" pitchFamily="18" charset="0"/>
                <a:ea typeface="ＭＳ Ｐゴシック" pitchFamily="1" charset="-128"/>
              </a:rPr>
              <a:t>Chris </a:t>
            </a:r>
            <a:r>
              <a:rPr lang="en-GB" dirty="0">
                <a:latin typeface="Baskerville Old Face" pitchFamily="18" charset="0"/>
                <a:ea typeface="ＭＳ Ｐゴシック" pitchFamily="1" charset="-128"/>
              </a:rPr>
              <a:t>Newhall </a:t>
            </a:r>
            <a:endParaRPr lang="en-GB" dirty="0" smtClean="0">
              <a:latin typeface="Baskerville Old Face" pitchFamily="18" charset="0"/>
              <a:ea typeface="ＭＳ Ｐゴシック" pitchFamily="1" charset="-128"/>
            </a:endParaRPr>
          </a:p>
          <a:p>
            <a:endParaRPr lang="en-GB" dirty="0">
              <a:latin typeface="Baskerville Old Face" pitchFamily="18" charset="0"/>
              <a:ea typeface="ＭＳ Ｐゴシック" pitchFamily="1" charset="-128"/>
            </a:endParaRPr>
          </a:p>
          <a:p>
            <a:r>
              <a:rPr lang="en-GB" dirty="0" smtClean="0">
                <a:solidFill>
                  <a:srgbClr val="9A1D2B"/>
                </a:solidFill>
                <a:latin typeface="Baskerville Old Face" pitchFamily="18" charset="0"/>
                <a:ea typeface="ＭＳ Ｐゴシック" pitchFamily="1" charset="-128"/>
              </a:rPr>
              <a:t>The </a:t>
            </a:r>
            <a:r>
              <a:rPr lang="en-GB" dirty="0">
                <a:solidFill>
                  <a:srgbClr val="9A1D2B"/>
                </a:solidFill>
                <a:latin typeface="Baskerville Old Face" pitchFamily="18" charset="0"/>
                <a:ea typeface="ＭＳ Ｐゴシック" pitchFamily="1" charset="-128"/>
              </a:rPr>
              <a:t>more I practice, the luckier I </a:t>
            </a:r>
            <a:r>
              <a:rPr lang="en-GB" dirty="0" smtClean="0">
                <a:solidFill>
                  <a:srgbClr val="9A1D2B"/>
                </a:solidFill>
                <a:latin typeface="Baskerville Old Face" pitchFamily="18" charset="0"/>
                <a:ea typeface="ＭＳ Ｐゴシック" pitchFamily="1" charset="-128"/>
              </a:rPr>
              <a:t>get.</a:t>
            </a:r>
            <a:endParaRPr lang="en-GB" dirty="0">
              <a:solidFill>
                <a:srgbClr val="9A1D2B"/>
              </a:solidFill>
              <a:latin typeface="Baskerville Old Face" pitchFamily="18" charset="0"/>
              <a:ea typeface="ＭＳ Ｐゴシック" pitchFamily="1" charset="-128"/>
            </a:endParaRPr>
          </a:p>
          <a:p>
            <a:pPr algn="r"/>
            <a:r>
              <a:rPr lang="en-GB" dirty="0">
                <a:latin typeface="Baskerville Old Face" pitchFamily="18" charset="0"/>
                <a:ea typeface="ＭＳ Ｐゴシック" pitchFamily="1" charset="-128"/>
              </a:rPr>
              <a:t>Gary Player, Professional Golfer</a:t>
            </a:r>
          </a:p>
          <a:p>
            <a:endParaRPr lang="en-GB" sz="2800" dirty="0" smtClean="0">
              <a:latin typeface="Baskerville Old Face" pitchFamily="18" charset="0"/>
              <a:ea typeface="ＭＳ Ｐゴシック" pitchFamily="1" charset="-128"/>
            </a:endParaRPr>
          </a:p>
          <a:p>
            <a:endParaRPr kumimoji="0" lang="en-GB" sz="2800" i="0" u="none" strike="noStrike" cap="none" normalizeH="0" dirty="0" smtClean="0">
              <a:ln>
                <a:noFill/>
              </a:ln>
              <a:effectLst/>
              <a:latin typeface="Baskerville Old Face" pitchFamily="18" charset="0"/>
              <a:ea typeface="ＭＳ Ｐゴシック" pitchFamily="1" charset="-128"/>
            </a:endParaRPr>
          </a:p>
        </p:txBody>
      </p:sp>
    </p:spTree>
    <p:extLst>
      <p:ext uri="{BB962C8B-B14F-4D97-AF65-F5344CB8AC3E}">
        <p14:creationId xmlns:p14="http://schemas.microsoft.com/office/powerpoint/2010/main" val="139570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0"/>
            <a:ext cx="8381305" cy="6408712"/>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a:latin typeface="Baskerville Old Face" pitchFamily="18" charset="0"/>
              </a:rPr>
              <a:t>Volcanic Unrest Simulation </a:t>
            </a:r>
            <a:r>
              <a:rPr lang="en-GB" sz="2800" b="1" dirty="0" smtClean="0">
                <a:latin typeface="Baskerville Old Face" pitchFamily="18" charset="0"/>
              </a:rPr>
              <a:t>Exercises (VUSEX)</a:t>
            </a:r>
          </a:p>
          <a:p>
            <a:pPr algn="ctr"/>
            <a:endParaRPr lang="en-GB" sz="2800" b="1" dirty="0" smtClean="0">
              <a:latin typeface="Baskerville Old Face" pitchFamily="18" charset="0"/>
            </a:endParaRPr>
          </a:p>
          <a:p>
            <a:r>
              <a:rPr lang="en-GB" sz="2800" b="1" dirty="0" smtClean="0">
                <a:latin typeface="Baskerville Old Face" pitchFamily="18" charset="0"/>
              </a:rPr>
              <a:t>VUSEX </a:t>
            </a:r>
            <a:r>
              <a:rPr lang="en-GB" sz="2800" dirty="0" smtClean="0">
                <a:solidFill>
                  <a:srgbClr val="9A1D2B"/>
                </a:solidFill>
                <a:latin typeface="Baskerville Old Face" pitchFamily="18" charset="0"/>
              </a:rPr>
              <a:t>must be differentiated from:</a:t>
            </a:r>
          </a:p>
          <a:p>
            <a:endParaRPr lang="en-GB" sz="2800" dirty="0" smtClean="0">
              <a:solidFill>
                <a:srgbClr val="9A1D2B"/>
              </a:solidFill>
              <a:latin typeface="Baskerville Old Face" pitchFamily="18" charset="0"/>
            </a:endParaRPr>
          </a:p>
          <a:p>
            <a:pPr marL="457200" indent="-457200">
              <a:buFont typeface="Arial" pitchFamily="34" charset="0"/>
              <a:buChar char="•"/>
            </a:pPr>
            <a:r>
              <a:rPr lang="en-GB" sz="2800" b="1" dirty="0" smtClean="0">
                <a:latin typeface="Baskerville Old Face" pitchFamily="18" charset="0"/>
              </a:rPr>
              <a:t>Volcanic Ash Exercises (VOLCEX) </a:t>
            </a:r>
            <a:r>
              <a:rPr lang="en-GB" sz="2800" dirty="0" smtClean="0">
                <a:solidFill>
                  <a:srgbClr val="9A1D2B"/>
                </a:solidFill>
                <a:latin typeface="Baskerville Old Face" pitchFamily="18" charset="0"/>
              </a:rPr>
              <a:t>conducted regularly by:</a:t>
            </a:r>
          </a:p>
          <a:p>
            <a:pPr marL="914400" lvl="1" indent="-457200">
              <a:buFont typeface="Arial" pitchFamily="34" charset="0"/>
              <a:buChar char="•"/>
            </a:pPr>
            <a:r>
              <a:rPr lang="en-GB" dirty="0" smtClean="0">
                <a:solidFill>
                  <a:srgbClr val="9A1D2B"/>
                </a:solidFill>
                <a:latin typeface="Baskerville Old Face" pitchFamily="18" charset="0"/>
              </a:rPr>
              <a:t>Volcanic Ash Advisory Centres (VAACs),</a:t>
            </a:r>
          </a:p>
          <a:p>
            <a:pPr marL="914400" lvl="1" indent="-457200">
              <a:buFont typeface="Arial" pitchFamily="34" charset="0"/>
              <a:buChar char="•"/>
            </a:pPr>
            <a:r>
              <a:rPr lang="en-GB" dirty="0" smtClean="0">
                <a:solidFill>
                  <a:srgbClr val="9A1D2B"/>
                </a:solidFill>
                <a:latin typeface="Baskerville Old Face" pitchFamily="18" charset="0"/>
              </a:rPr>
              <a:t>International Civil Aviation Organisation (ICAO)</a:t>
            </a:r>
          </a:p>
          <a:p>
            <a:pPr marL="914400" lvl="1" indent="-457200">
              <a:buFont typeface="Arial" pitchFamily="34" charset="0"/>
              <a:buChar char="•"/>
            </a:pPr>
            <a:r>
              <a:rPr lang="en-GB" dirty="0" smtClean="0">
                <a:solidFill>
                  <a:srgbClr val="9A1D2B"/>
                </a:solidFill>
                <a:latin typeface="Baskerville Old Face" pitchFamily="18" charset="0"/>
              </a:rPr>
              <a:t>International Airways Volcano Watch (IAVW)</a:t>
            </a:r>
          </a:p>
          <a:p>
            <a:pPr marL="914400" lvl="1" indent="-457200">
              <a:buFont typeface="Arial" pitchFamily="34" charset="0"/>
              <a:buChar char="•"/>
            </a:pPr>
            <a:r>
              <a:rPr lang="en-GB" dirty="0" smtClean="0">
                <a:solidFill>
                  <a:srgbClr val="9A1D2B"/>
                </a:solidFill>
                <a:latin typeface="Baskerville Old Face" pitchFamily="18" charset="0"/>
              </a:rPr>
              <a:t>Eurocontrol</a:t>
            </a:r>
          </a:p>
          <a:p>
            <a:pPr marL="914400" lvl="1" indent="-457200">
              <a:buFont typeface="Arial" pitchFamily="34" charset="0"/>
              <a:buChar char="•"/>
            </a:pPr>
            <a:r>
              <a:rPr lang="en-GB" dirty="0" smtClean="0">
                <a:solidFill>
                  <a:srgbClr val="9A1D2B"/>
                </a:solidFill>
                <a:latin typeface="Baskerville Old Face" pitchFamily="18" charset="0"/>
              </a:rPr>
              <a:t>Civil Aviation authorities (CAA)</a:t>
            </a:r>
          </a:p>
          <a:p>
            <a:pPr marL="914400" lvl="1" indent="-457200">
              <a:buFont typeface="Arial" pitchFamily="34" charset="0"/>
              <a:buChar char="•"/>
            </a:pPr>
            <a:r>
              <a:rPr lang="en-GB" dirty="0">
                <a:solidFill>
                  <a:srgbClr val="9A1D2B"/>
                </a:solidFill>
                <a:latin typeface="Baskerville Old Face" pitchFamily="18" charset="0"/>
              </a:rPr>
              <a:t>Air Navigation Service providers (ANSPs</a:t>
            </a:r>
            <a:r>
              <a:rPr lang="en-GB" dirty="0" smtClean="0">
                <a:solidFill>
                  <a:srgbClr val="9A1D2B"/>
                </a:solidFill>
                <a:latin typeface="Baskerville Old Face" pitchFamily="18" charset="0"/>
              </a:rPr>
              <a:t>)</a:t>
            </a:r>
          </a:p>
          <a:p>
            <a:pPr marL="914400" lvl="1" indent="-457200">
              <a:buFont typeface="Arial" pitchFamily="34" charset="0"/>
              <a:buChar char="•"/>
            </a:pPr>
            <a:r>
              <a:rPr lang="en-GB" dirty="0" smtClean="0">
                <a:solidFill>
                  <a:srgbClr val="9A1D2B"/>
                </a:solidFill>
                <a:latin typeface="Baskerville Old Face" pitchFamily="18" charset="0"/>
              </a:rPr>
              <a:t>Airlines</a:t>
            </a:r>
            <a:endParaRPr lang="en-GB" sz="2800" dirty="0" smtClean="0">
              <a:solidFill>
                <a:srgbClr val="9A1D2B"/>
              </a:solidFill>
              <a:latin typeface="Baskerville Old Face" pitchFamily="18" charset="0"/>
            </a:endParaRPr>
          </a:p>
          <a:p>
            <a:pPr algn="ctr"/>
            <a:endParaRPr lang="en-GB" sz="2800" b="1" dirty="0">
              <a:latin typeface="Baskerville Old Face" pitchFamily="18" charset="0"/>
            </a:endParaRPr>
          </a:p>
        </p:txBody>
      </p:sp>
    </p:spTree>
    <p:extLst>
      <p:ext uri="{BB962C8B-B14F-4D97-AF65-F5344CB8AC3E}">
        <p14:creationId xmlns:p14="http://schemas.microsoft.com/office/powerpoint/2010/main" val="898438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358775" y="1557338"/>
            <a:ext cx="8605838" cy="1870075"/>
          </a:xfrm>
        </p:spPr>
        <p:txBody>
          <a:body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endParaRPr lang="en-US" sz="2000" i="1" dirty="0" smtClean="0">
              <a:latin typeface="Arial" pitchFamily="34" charset="0"/>
              <a:cs typeface="Arial" pitchFamily="34" charset="0"/>
            </a:endParaRPr>
          </a:p>
        </p:txBody>
      </p:sp>
      <p:sp>
        <p:nvSpPr>
          <p:cNvPr id="10" name="Rectangle 2"/>
          <p:cNvSpPr txBox="1">
            <a:spLocks noChangeArrowheads="1"/>
          </p:cNvSpPr>
          <p:nvPr/>
        </p:nvSpPr>
        <p:spPr bwMode="auto">
          <a:xfrm>
            <a:off x="188952" y="1916833"/>
            <a:ext cx="689408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060848"/>
            <a:ext cx="4566434"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511175" y="1709738"/>
            <a:ext cx="5068937" cy="187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500">
                <a:solidFill>
                  <a:srgbClr val="9A1D2B"/>
                </a:solidFill>
                <a:latin typeface="+mj-lt"/>
                <a:ea typeface="+mj-ea"/>
                <a:cs typeface="+mj-cs"/>
              </a:defRPr>
            </a:lvl1pPr>
            <a:lvl2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2pPr>
            <a:lvl3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3pPr>
            <a:lvl4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4pPr>
            <a:lvl5pPr algn="l" rtl="0" eaLnBrk="0" fontAlgn="base" hangingPunct="0">
              <a:spcBef>
                <a:spcPct val="0"/>
              </a:spcBef>
              <a:spcAft>
                <a:spcPct val="0"/>
              </a:spcAft>
              <a:defRPr sz="3500">
                <a:solidFill>
                  <a:srgbClr val="9A1D2B"/>
                </a:solidFill>
                <a:latin typeface="75 Helvetica Bold" pitchFamily="1" charset="0"/>
                <a:ea typeface="ＭＳ Ｐゴシック" pitchFamily="1" charset="-128"/>
              </a:defRPr>
            </a:lvl5pPr>
            <a:lvl6pPr marL="457200" algn="l" rtl="0" fontAlgn="base">
              <a:spcBef>
                <a:spcPct val="0"/>
              </a:spcBef>
              <a:spcAft>
                <a:spcPct val="0"/>
              </a:spcAft>
              <a:defRPr sz="3500">
                <a:solidFill>
                  <a:srgbClr val="9A1D2B"/>
                </a:solidFill>
                <a:latin typeface="75 Helvetica Bold" pitchFamily="1" charset="0"/>
                <a:ea typeface="ＭＳ Ｐゴシック" pitchFamily="1" charset="-128"/>
              </a:defRPr>
            </a:lvl6pPr>
            <a:lvl7pPr marL="914400" algn="l" rtl="0" fontAlgn="base">
              <a:spcBef>
                <a:spcPct val="0"/>
              </a:spcBef>
              <a:spcAft>
                <a:spcPct val="0"/>
              </a:spcAft>
              <a:defRPr sz="3500">
                <a:solidFill>
                  <a:srgbClr val="9A1D2B"/>
                </a:solidFill>
                <a:latin typeface="75 Helvetica Bold" pitchFamily="1" charset="0"/>
                <a:ea typeface="ＭＳ Ｐゴシック" pitchFamily="1" charset="-128"/>
              </a:defRPr>
            </a:lvl7pPr>
            <a:lvl8pPr marL="1371600" algn="l" rtl="0" fontAlgn="base">
              <a:spcBef>
                <a:spcPct val="0"/>
              </a:spcBef>
              <a:spcAft>
                <a:spcPct val="0"/>
              </a:spcAft>
              <a:defRPr sz="3500">
                <a:solidFill>
                  <a:srgbClr val="9A1D2B"/>
                </a:solidFill>
                <a:latin typeface="75 Helvetica Bold" pitchFamily="1" charset="0"/>
                <a:ea typeface="ＭＳ Ｐゴシック" pitchFamily="1" charset="-128"/>
              </a:defRPr>
            </a:lvl8pPr>
            <a:lvl9pPr marL="1828800" algn="l" rtl="0" fontAlgn="base">
              <a:spcBef>
                <a:spcPct val="0"/>
              </a:spcBef>
              <a:spcAft>
                <a:spcPct val="0"/>
              </a:spcAft>
              <a:defRPr sz="3500">
                <a:solidFill>
                  <a:srgbClr val="9A1D2B"/>
                </a:solidFill>
                <a:latin typeface="75 Helvetica Bold" pitchFamily="1" charset="0"/>
                <a:ea typeface="ＭＳ Ｐゴシック" pitchFamily="1" charset="-128"/>
              </a:defRPr>
            </a:lvl9pPr>
          </a:lstStyle>
          <a:p>
            <a:pPr eaLnBrk="1" hangingPunct="1"/>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endParaRPr lang="en-US" sz="2000" i="1" dirty="0" smtClean="0">
              <a:latin typeface="Arial" pitchFamily="34" charset="0"/>
              <a:cs typeface="Arial" pitchFamily="34" charset="0"/>
            </a:endParaRPr>
          </a:p>
        </p:txBody>
      </p:sp>
      <p:sp>
        <p:nvSpPr>
          <p:cNvPr id="3" name="Rectangle 2"/>
          <p:cNvSpPr/>
          <p:nvPr/>
        </p:nvSpPr>
        <p:spPr bwMode="auto">
          <a:xfrm>
            <a:off x="511175" y="188640"/>
            <a:ext cx="8381305" cy="6408712"/>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GB" sz="2800" b="1" dirty="0" smtClean="0">
                <a:latin typeface="Baskerville Old Face" pitchFamily="18" charset="0"/>
              </a:rPr>
              <a:t>VUSEX</a:t>
            </a:r>
          </a:p>
          <a:p>
            <a:pPr algn="ctr"/>
            <a:endParaRPr lang="en-GB" sz="2800" b="1" dirty="0" smtClean="0">
              <a:latin typeface="Baskerville Old Face" pitchFamily="18" charset="0"/>
            </a:endParaRPr>
          </a:p>
          <a:p>
            <a:r>
              <a:rPr lang="en-GB" sz="2800" b="1" dirty="0" smtClean="0">
                <a:latin typeface="Baskerville Old Face" pitchFamily="18" charset="0"/>
              </a:rPr>
              <a:t>VUSEX</a:t>
            </a:r>
            <a:r>
              <a:rPr lang="en-GB" sz="2800" dirty="0" smtClean="0">
                <a:solidFill>
                  <a:srgbClr val="9A1D2B"/>
                </a:solidFill>
                <a:latin typeface="Baskerville Old Face" pitchFamily="18" charset="0"/>
              </a:rPr>
              <a:t> must be differentiated from:</a:t>
            </a:r>
          </a:p>
          <a:p>
            <a:pPr lvl="1"/>
            <a:endParaRPr lang="en-GB" sz="2800" dirty="0" smtClean="0">
              <a:solidFill>
                <a:srgbClr val="9A1D2B"/>
              </a:solidFill>
              <a:latin typeface="Baskerville Old Face" pitchFamily="18" charset="0"/>
            </a:endParaRPr>
          </a:p>
          <a:p>
            <a:pPr marL="457200" indent="-457200">
              <a:buFont typeface="Arial" pitchFamily="34" charset="0"/>
              <a:buChar char="•"/>
            </a:pPr>
            <a:r>
              <a:rPr lang="en-GB" sz="2800" b="1" dirty="0" smtClean="0">
                <a:latin typeface="Baskerville Old Face" pitchFamily="18" charset="0"/>
              </a:rPr>
              <a:t>Community Evacuation Exercises (CEVEX) </a:t>
            </a:r>
            <a:r>
              <a:rPr lang="en-GB" sz="2800" dirty="0" smtClean="0">
                <a:solidFill>
                  <a:srgbClr val="9A1D2B"/>
                </a:solidFill>
                <a:latin typeface="Baskerville Old Face" pitchFamily="18" charset="0"/>
              </a:rPr>
              <a:t>conducted in many parts of the world</a:t>
            </a:r>
          </a:p>
          <a:p>
            <a:pPr marL="914400" lvl="1" indent="-457200">
              <a:buFont typeface="Arial" pitchFamily="34" charset="0"/>
              <a:buChar char="•"/>
            </a:pPr>
            <a:r>
              <a:rPr lang="en-GB" dirty="0" smtClean="0">
                <a:solidFill>
                  <a:srgbClr val="9A1D2B"/>
                </a:solidFill>
                <a:latin typeface="Baskerville Old Face" pitchFamily="18" charset="0"/>
              </a:rPr>
              <a:t>e.g. Indonesia, Philippines, Columbia, Ecuador, Mexico, Iceland</a:t>
            </a:r>
            <a:endParaRPr lang="en-GB" dirty="0">
              <a:solidFill>
                <a:srgbClr val="9A1D2B"/>
              </a:solidFill>
              <a:latin typeface="Baskerville Old Face" pitchFamily="18" charset="0"/>
            </a:endParaRPr>
          </a:p>
          <a:p>
            <a:pPr marL="457200" indent="-457200">
              <a:buFont typeface="Arial" pitchFamily="34" charset="0"/>
              <a:buChar char="•"/>
            </a:pPr>
            <a:endParaRPr lang="en-GB" sz="2800" dirty="0" smtClean="0">
              <a:solidFill>
                <a:srgbClr val="9A1D2B"/>
              </a:solidFill>
              <a:latin typeface="Baskerville Old Face" pitchFamily="18" charset="0"/>
            </a:endParaRPr>
          </a:p>
          <a:p>
            <a:pPr algn="ctr"/>
            <a:endParaRPr lang="en-GB" sz="2800" b="1" dirty="0">
              <a:latin typeface="Baskerville Old Face" pitchFamily="18" charset="0"/>
            </a:endParaRPr>
          </a:p>
        </p:txBody>
      </p:sp>
    </p:spTree>
    <p:extLst>
      <p:ext uri="{BB962C8B-B14F-4D97-AF65-F5344CB8AC3E}">
        <p14:creationId xmlns:p14="http://schemas.microsoft.com/office/powerpoint/2010/main" val="1653176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75 Helvetica Bold"/>
        <a:ea typeface="ＭＳ Ｐゴシック"/>
        <a:cs typeface=""/>
      </a:majorFont>
      <a:minorFont>
        <a:latin typeface="65 Helvetica Medium"/>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1128</TotalTime>
  <Words>1840</Words>
  <Application>Microsoft Office PowerPoint</Application>
  <PresentationFormat>On-screen Show (4:3)</PresentationFormat>
  <Paragraphs>493</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Blank Presentation</vt:lpstr>
      <vt:lpstr>             </vt:lpstr>
      <vt:lpstr>             </vt:lpstr>
      <vt:lpstr>    Supervisors at the University of Bristol Jo Gottsmann (School of Earth Sciences) Ryerson Christie (School of Sociology, Politics &amp; International  Studies)    Funding VUELCO a project financed by the European Commission under the 7th Framework Programme for Research &amp; Technological Development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Richard Bretton</dc:creator>
  <cp:lastModifiedBy>Osborne Clarke</cp:lastModifiedBy>
  <cp:revision>72</cp:revision>
  <cp:lastPrinted>2014-09-05T15:07:10Z</cp:lastPrinted>
  <dcterms:modified xsi:type="dcterms:W3CDTF">2014-11-20T11:22:52Z</dcterms:modified>
</cp:coreProperties>
</file>